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commentAuthors.xml" ContentType="application/vnd.openxmlformats-officedocument.presentationml.commentAuthors+xml"/>
  <Override PartName="/ppt/slideLayouts/slideLayout10.xml" ContentType="application/vnd.openxmlformats-officedocument.presentationml.slideLayout+xml"/>
  <Override PartName="/ppt/comments/comment1.xml" ContentType="application/vnd.openxmlformats-officedocument.presentationml.comments+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diagrams/data1.xml" ContentType="application/vnd.openxmlformats-officedocument.drawingml.diagramData+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7" r:id="rId3"/>
    <p:sldId id="258" r:id="rId4"/>
    <p:sldId id="291" r:id="rId5"/>
    <p:sldId id="269" r:id="rId6"/>
    <p:sldId id="268" r:id="rId7"/>
    <p:sldId id="259" r:id="rId8"/>
    <p:sldId id="271" r:id="rId9"/>
    <p:sldId id="275" r:id="rId10"/>
    <p:sldId id="293" r:id="rId11"/>
    <p:sldId id="285" r:id="rId12"/>
    <p:sldId id="283" r:id="rId13"/>
    <p:sldId id="287" r:id="rId14"/>
    <p:sldId id="277" r:id="rId15"/>
    <p:sldId id="289" r:id="rId1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ate Golden" initials="KG" lastIdx="14" clrIdx="0"/>
  <p:cmAuthor id="1" name="Charlotte Walford" initials="CW" lastIdx="26"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6600"/>
    <a:srgbClr val="008000"/>
    <a:srgbClr val="009900"/>
    <a:srgbClr val="FFFF00"/>
    <a:srgbClr val="95C11F"/>
    <a:srgbClr val="4A7EB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944" y="-31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3-05-07T23:37:25.695" idx="14">
    <p:pos x="5385" y="4334"/>
    <p:text>is this a lesson or just description of the approach, which could go in slide on programme approaches</p:text>
  </p:cm>
</p:cmLst>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4B50EC4-93AA-414C-B618-BF6AEDB01190}" type="doc">
      <dgm:prSet loTypeId="urn:microsoft.com/office/officeart/2005/8/layout/process4" loCatId="process" qsTypeId="urn:microsoft.com/office/officeart/2005/8/quickstyle/simple3" qsCatId="simple" csTypeId="urn:microsoft.com/office/officeart/2005/8/colors/accent1_5" csCatId="accent1" phldr="1"/>
      <dgm:spPr/>
      <dgm:t>
        <a:bodyPr/>
        <a:lstStyle/>
        <a:p>
          <a:endParaRPr lang="en-IE"/>
        </a:p>
      </dgm:t>
    </dgm:pt>
    <dgm:pt modelId="{485578F9-E774-482F-8DFB-95F1E901E00F}">
      <dgm:prSet phldrT="[Text]" custT="1"/>
      <dgm:spPr/>
      <dgm:t>
        <a:bodyPr/>
        <a:lstStyle/>
        <a:p>
          <a:pPr algn="ctr"/>
          <a:r>
            <a:rPr lang="en-IE" sz="1500" b="1" dirty="0">
              <a:latin typeface="Arial" pitchFamily="34" charset="0"/>
              <a:cs typeface="Arial" pitchFamily="34" charset="0"/>
            </a:rPr>
            <a:t>Concern trains </a:t>
          </a:r>
          <a:r>
            <a:rPr lang="en-IE" sz="1500" b="1" i="1" dirty="0" err="1" smtClean="0">
              <a:latin typeface="Arial" pitchFamily="34" charset="0"/>
              <a:cs typeface="Arial" pitchFamily="34" charset="0"/>
            </a:rPr>
            <a:t>Woreda</a:t>
          </a:r>
          <a:r>
            <a:rPr lang="en-IE" sz="1500" b="1" i="0" dirty="0" smtClean="0">
              <a:latin typeface="Arial" pitchFamily="34" charset="0"/>
              <a:cs typeface="Arial" pitchFamily="34" charset="0"/>
            </a:rPr>
            <a:t>-</a:t>
          </a:r>
          <a:r>
            <a:rPr lang="en-IE" sz="1500" b="1" dirty="0" smtClean="0">
              <a:latin typeface="Arial" pitchFamily="34" charset="0"/>
              <a:cs typeface="Arial" pitchFamily="34" charset="0"/>
            </a:rPr>
            <a:t>level Food Security Task Force members</a:t>
          </a:r>
          <a:r>
            <a:rPr lang="en-IE" sz="1500" dirty="0" smtClean="0">
              <a:latin typeface="Arial" pitchFamily="34" charset="0"/>
              <a:cs typeface="Arial" pitchFamily="34" charset="0"/>
            </a:rPr>
            <a:t>: </a:t>
          </a:r>
        </a:p>
        <a:p>
          <a:pPr algn="ctr"/>
          <a:r>
            <a:rPr lang="en-IE" sz="1500" dirty="0" smtClean="0">
              <a:latin typeface="Arial" pitchFamily="34" charset="0"/>
              <a:cs typeface="Arial" pitchFamily="34" charset="0"/>
            </a:rPr>
            <a:t>Health Department, </a:t>
          </a:r>
          <a:r>
            <a:rPr lang="en-IE" sz="1500" i="1" dirty="0" err="1" smtClean="0">
              <a:latin typeface="Arial" pitchFamily="34" charset="0"/>
              <a:cs typeface="Arial" pitchFamily="34" charset="0"/>
            </a:rPr>
            <a:t>Woreda</a:t>
          </a:r>
          <a:r>
            <a:rPr lang="en-IE" sz="1500" dirty="0" smtClean="0">
              <a:latin typeface="Arial" pitchFamily="34" charset="0"/>
              <a:cs typeface="Arial" pitchFamily="34" charset="0"/>
            </a:rPr>
            <a:t> Administration, Food Security Office, Agriculture and Rural Development Office, Women, Youth and Children Office, Education Office, Finance Office</a:t>
          </a:r>
          <a:endParaRPr lang="en-IE" sz="1500" dirty="0">
            <a:latin typeface="Arial" pitchFamily="34" charset="0"/>
            <a:cs typeface="Arial" pitchFamily="34" charset="0"/>
          </a:endParaRPr>
        </a:p>
      </dgm:t>
    </dgm:pt>
    <dgm:pt modelId="{96A45BC1-F568-4F19-817B-019C6463CFDB}" type="parTrans" cxnId="{69D63791-2E4B-4A40-A861-28A2EEAB44AF}">
      <dgm:prSet/>
      <dgm:spPr/>
      <dgm:t>
        <a:bodyPr/>
        <a:lstStyle/>
        <a:p>
          <a:endParaRPr lang="en-IE">
            <a:latin typeface="Arial" pitchFamily="34" charset="0"/>
            <a:cs typeface="Arial" pitchFamily="34" charset="0"/>
          </a:endParaRPr>
        </a:p>
      </dgm:t>
    </dgm:pt>
    <dgm:pt modelId="{57F8C0B7-1D0B-4313-85D0-3C97CA707A51}" type="sibTrans" cxnId="{69D63791-2E4B-4A40-A861-28A2EEAB44AF}">
      <dgm:prSet/>
      <dgm:spPr/>
      <dgm:t>
        <a:bodyPr/>
        <a:lstStyle/>
        <a:p>
          <a:endParaRPr lang="en-IE">
            <a:latin typeface="Arial" pitchFamily="34" charset="0"/>
            <a:cs typeface="Arial" pitchFamily="34" charset="0"/>
          </a:endParaRPr>
        </a:p>
      </dgm:t>
    </dgm:pt>
    <dgm:pt modelId="{6FCE6A9C-9092-4B64-8CE0-E34463306095}">
      <dgm:prSet phldrT="[Text]"/>
      <dgm:spPr/>
      <dgm:t>
        <a:bodyPr/>
        <a:lstStyle/>
        <a:p>
          <a:r>
            <a:rPr lang="en-IE" b="1" i="1" dirty="0" err="1" smtClean="0">
              <a:latin typeface="Arial" pitchFamily="34" charset="0"/>
              <a:cs typeface="Arial" pitchFamily="34" charset="0"/>
            </a:rPr>
            <a:t>Kebele</a:t>
          </a:r>
          <a:r>
            <a:rPr lang="en-IE" b="1" i="1" dirty="0" smtClean="0">
              <a:latin typeface="Arial" pitchFamily="34" charset="0"/>
              <a:cs typeface="Arial" pitchFamily="34" charset="0"/>
            </a:rPr>
            <a:t>-</a:t>
          </a:r>
          <a:r>
            <a:rPr lang="en-IE" b="1" i="0" dirty="0" smtClean="0">
              <a:latin typeface="Arial" pitchFamily="34" charset="0"/>
              <a:cs typeface="Arial" pitchFamily="34" charset="0"/>
            </a:rPr>
            <a:t>level Food Security Task Force </a:t>
          </a:r>
          <a:r>
            <a:rPr lang="en-IE" b="1" i="0" dirty="0">
              <a:latin typeface="Arial" pitchFamily="34" charset="0"/>
              <a:cs typeface="Arial" pitchFamily="34" charset="0"/>
            </a:rPr>
            <a:t>members </a:t>
          </a:r>
          <a:r>
            <a:rPr lang="en-IE" b="1" i="0" dirty="0" smtClean="0">
              <a:latin typeface="Arial" pitchFamily="34" charset="0"/>
              <a:cs typeface="Arial" pitchFamily="34" charset="0"/>
            </a:rPr>
            <a:t>train:</a:t>
          </a:r>
        </a:p>
        <a:p>
          <a:r>
            <a:rPr lang="en-IE" b="1" i="0" dirty="0" smtClean="0">
              <a:latin typeface="Arial" pitchFamily="34" charset="0"/>
              <a:cs typeface="Arial" pitchFamily="34" charset="0"/>
            </a:rPr>
            <a:t> </a:t>
          </a:r>
          <a:r>
            <a:rPr lang="en-IE" b="0" i="0" dirty="0">
              <a:latin typeface="Arial" pitchFamily="34" charset="0"/>
              <a:cs typeface="Arial" pitchFamily="34" charset="0"/>
            </a:rPr>
            <a:t>Voluntary Community Health Workers (VCHW</a:t>
          </a:r>
          <a:r>
            <a:rPr lang="en-IE" b="0" i="0" dirty="0" smtClean="0">
              <a:latin typeface="Arial" pitchFamily="34" charset="0"/>
              <a:cs typeface="Arial" pitchFamily="34" charset="0"/>
            </a:rPr>
            <a:t>), School Teachers and Health Development </a:t>
          </a:r>
          <a:r>
            <a:rPr lang="en-IE" b="0" i="0" dirty="0" err="1" smtClean="0">
              <a:latin typeface="Arial" pitchFamily="34" charset="0"/>
              <a:cs typeface="Arial" pitchFamily="34" charset="0"/>
            </a:rPr>
            <a:t>Womens</a:t>
          </a:r>
          <a:r>
            <a:rPr lang="en-IE" b="0" i="0" dirty="0" smtClean="0">
              <a:latin typeface="Arial" pitchFamily="34" charset="0"/>
              <a:cs typeface="Arial" pitchFamily="34" charset="0"/>
            </a:rPr>
            <a:t> Army (HDWA)</a:t>
          </a:r>
          <a:endParaRPr lang="en-IE" b="0" i="0" dirty="0">
            <a:latin typeface="Arial" pitchFamily="34" charset="0"/>
            <a:cs typeface="Arial" pitchFamily="34" charset="0"/>
          </a:endParaRPr>
        </a:p>
      </dgm:t>
    </dgm:pt>
    <dgm:pt modelId="{D169BD46-0065-4511-8DF8-D1FB227ADFC1}" type="parTrans" cxnId="{D8E4FB48-B5BF-4655-812E-0B66F8137950}">
      <dgm:prSet/>
      <dgm:spPr/>
      <dgm:t>
        <a:bodyPr/>
        <a:lstStyle/>
        <a:p>
          <a:endParaRPr lang="en-IE">
            <a:latin typeface="Arial" pitchFamily="34" charset="0"/>
            <a:cs typeface="Arial" pitchFamily="34" charset="0"/>
          </a:endParaRPr>
        </a:p>
      </dgm:t>
    </dgm:pt>
    <dgm:pt modelId="{84D307BB-FA2A-43E9-A44A-CBFE238F631F}" type="sibTrans" cxnId="{D8E4FB48-B5BF-4655-812E-0B66F8137950}">
      <dgm:prSet/>
      <dgm:spPr/>
      <dgm:t>
        <a:bodyPr/>
        <a:lstStyle/>
        <a:p>
          <a:endParaRPr lang="en-IE">
            <a:latin typeface="Arial" pitchFamily="34" charset="0"/>
            <a:cs typeface="Arial" pitchFamily="34" charset="0"/>
          </a:endParaRPr>
        </a:p>
      </dgm:t>
    </dgm:pt>
    <dgm:pt modelId="{0AE4BA86-3F2C-4743-A462-A2B4B0FF0ACC}">
      <dgm:prSet phldrT="[Text]"/>
      <dgm:spPr/>
      <dgm:t>
        <a:bodyPr/>
        <a:lstStyle/>
        <a:p>
          <a:r>
            <a:rPr lang="en-IE" b="1" dirty="0" smtClean="0">
              <a:latin typeface="Arial" pitchFamily="34" charset="0"/>
              <a:cs typeface="Arial" pitchFamily="34" charset="0"/>
            </a:rPr>
            <a:t>Existing </a:t>
          </a:r>
          <a:r>
            <a:rPr lang="en-IE" b="1" i="1" dirty="0" smtClean="0">
              <a:latin typeface="Arial" pitchFamily="34" charset="0"/>
              <a:cs typeface="Arial" pitchFamily="34" charset="0"/>
            </a:rPr>
            <a:t>Kebele</a:t>
          </a:r>
          <a:r>
            <a:rPr lang="en-IE" b="1" dirty="0" smtClean="0">
              <a:latin typeface="Arial" pitchFamily="34" charset="0"/>
              <a:cs typeface="Arial" pitchFamily="34" charset="0"/>
            </a:rPr>
            <a:t>-level workers/ volunteers (VCHWs, DAs, HDWA) identify </a:t>
          </a:r>
          <a:r>
            <a:rPr lang="en-IE" b="1" dirty="0">
              <a:latin typeface="Arial" pitchFamily="34" charset="0"/>
              <a:cs typeface="Arial" pitchFamily="34" charset="0"/>
            </a:rPr>
            <a:t>and form </a:t>
          </a:r>
          <a:r>
            <a:rPr lang="en-IE" b="1" dirty="0" smtClean="0">
              <a:latin typeface="Arial" pitchFamily="34" charset="0"/>
              <a:cs typeface="Arial" pitchFamily="34" charset="0"/>
            </a:rPr>
            <a:t>mother </a:t>
          </a:r>
          <a:r>
            <a:rPr lang="en-IE" b="1" dirty="0">
              <a:latin typeface="Arial" pitchFamily="34" charset="0"/>
              <a:cs typeface="Arial" pitchFamily="34" charset="0"/>
            </a:rPr>
            <a:t>support groups</a:t>
          </a:r>
          <a:endParaRPr lang="en-IE" dirty="0">
            <a:latin typeface="Arial" pitchFamily="34" charset="0"/>
            <a:cs typeface="Arial" pitchFamily="34" charset="0"/>
          </a:endParaRPr>
        </a:p>
      </dgm:t>
    </dgm:pt>
    <dgm:pt modelId="{ADFF200E-32B7-488B-813D-16A1C269CA95}" type="parTrans" cxnId="{67A54C13-006B-41C3-AEEF-083593FDD55D}">
      <dgm:prSet/>
      <dgm:spPr/>
      <dgm:t>
        <a:bodyPr/>
        <a:lstStyle/>
        <a:p>
          <a:endParaRPr lang="en-IE">
            <a:latin typeface="Arial" pitchFamily="34" charset="0"/>
            <a:cs typeface="Arial" pitchFamily="34" charset="0"/>
          </a:endParaRPr>
        </a:p>
      </dgm:t>
    </dgm:pt>
    <dgm:pt modelId="{89A94E36-CE83-4D7A-9C62-BA97334B74C5}" type="sibTrans" cxnId="{67A54C13-006B-41C3-AEEF-083593FDD55D}">
      <dgm:prSet/>
      <dgm:spPr/>
      <dgm:t>
        <a:bodyPr/>
        <a:lstStyle/>
        <a:p>
          <a:endParaRPr lang="en-IE">
            <a:latin typeface="Arial" pitchFamily="34" charset="0"/>
            <a:cs typeface="Arial" pitchFamily="34" charset="0"/>
          </a:endParaRPr>
        </a:p>
      </dgm:t>
    </dgm:pt>
    <dgm:pt modelId="{097958FF-0B3F-4B11-B683-732F06147C71}">
      <dgm:prSet/>
      <dgm:spPr/>
      <dgm:t>
        <a:bodyPr/>
        <a:lstStyle/>
        <a:p>
          <a:pPr algn="ctr"/>
          <a:r>
            <a:rPr lang="en-IE" b="1" i="1" dirty="0" err="1" smtClean="0">
              <a:latin typeface="Arial" pitchFamily="34" charset="0"/>
              <a:cs typeface="Arial" pitchFamily="34" charset="0"/>
            </a:rPr>
            <a:t>Woreda</a:t>
          </a:r>
          <a:r>
            <a:rPr lang="en-IE" b="1" i="0" dirty="0" smtClean="0">
              <a:latin typeface="Arial" pitchFamily="34" charset="0"/>
              <a:cs typeface="Arial" pitchFamily="34" charset="0"/>
            </a:rPr>
            <a:t>-level trains </a:t>
          </a:r>
          <a:r>
            <a:rPr lang="en-IE" b="1" i="1" dirty="0" err="1" smtClean="0">
              <a:latin typeface="Arial" pitchFamily="34" charset="0"/>
              <a:cs typeface="Arial" pitchFamily="34" charset="0"/>
            </a:rPr>
            <a:t>Kebele</a:t>
          </a:r>
          <a:r>
            <a:rPr lang="en-IE" b="1" i="0" dirty="0" smtClean="0">
              <a:latin typeface="Arial" pitchFamily="34" charset="0"/>
              <a:cs typeface="Arial" pitchFamily="34" charset="0"/>
            </a:rPr>
            <a:t>-</a:t>
          </a:r>
          <a:r>
            <a:rPr lang="en-IE" b="1" dirty="0" smtClean="0">
              <a:latin typeface="Arial" pitchFamily="34" charset="0"/>
              <a:cs typeface="Arial" pitchFamily="34" charset="0"/>
            </a:rPr>
            <a:t>level </a:t>
          </a:r>
          <a:r>
            <a:rPr lang="en-IE" b="1" dirty="0">
              <a:latin typeface="Arial" pitchFamily="34" charset="0"/>
              <a:cs typeface="Arial" pitchFamily="34" charset="0"/>
            </a:rPr>
            <a:t>Food Security Task Force members: </a:t>
          </a:r>
          <a:endParaRPr lang="en-IE" b="1" dirty="0" smtClean="0">
            <a:latin typeface="Arial" pitchFamily="34" charset="0"/>
            <a:cs typeface="Arial" pitchFamily="34" charset="0"/>
          </a:endParaRPr>
        </a:p>
        <a:p>
          <a:pPr algn="ctr"/>
          <a:r>
            <a:rPr lang="en-IE" dirty="0" smtClean="0">
              <a:latin typeface="Arial" pitchFamily="34" charset="0"/>
              <a:cs typeface="Arial" pitchFamily="34" charset="0"/>
            </a:rPr>
            <a:t>Health </a:t>
          </a:r>
          <a:r>
            <a:rPr lang="en-IE" dirty="0">
              <a:latin typeface="Arial" pitchFamily="34" charset="0"/>
              <a:cs typeface="Arial" pitchFamily="34" charset="0"/>
            </a:rPr>
            <a:t>Extension Workers (HEWs), Development Agents (DAs), School Directors, Women’s Affairs members,</a:t>
          </a:r>
          <a:r>
            <a:rPr lang="en-IE" i="0" dirty="0">
              <a:latin typeface="Arial" pitchFamily="34" charset="0"/>
              <a:cs typeface="Arial" pitchFamily="34" charset="0"/>
            </a:rPr>
            <a:t> </a:t>
          </a:r>
          <a:r>
            <a:rPr lang="en-IE" i="1" dirty="0" err="1" smtClean="0">
              <a:latin typeface="Arial" pitchFamily="34" charset="0"/>
              <a:cs typeface="Arial" pitchFamily="34" charset="0"/>
            </a:rPr>
            <a:t>Kebele</a:t>
          </a:r>
          <a:r>
            <a:rPr lang="en-IE" i="0" dirty="0" smtClean="0">
              <a:latin typeface="Arial" pitchFamily="34" charset="0"/>
              <a:cs typeface="Arial" pitchFamily="34" charset="0"/>
            </a:rPr>
            <a:t> </a:t>
          </a:r>
          <a:r>
            <a:rPr lang="en-IE" dirty="0">
              <a:latin typeface="Arial" pitchFamily="34" charset="0"/>
              <a:cs typeface="Arial" pitchFamily="34" charset="0"/>
            </a:rPr>
            <a:t>managers, religious </a:t>
          </a:r>
          <a:r>
            <a:rPr lang="en-IE" dirty="0" smtClean="0">
              <a:latin typeface="Arial" pitchFamily="34" charset="0"/>
              <a:cs typeface="Arial" pitchFamily="34" charset="0"/>
            </a:rPr>
            <a:t>leaders</a:t>
          </a:r>
          <a:endParaRPr lang="en-IE" dirty="0">
            <a:latin typeface="Arial" pitchFamily="34" charset="0"/>
            <a:cs typeface="Arial" pitchFamily="34" charset="0"/>
          </a:endParaRPr>
        </a:p>
      </dgm:t>
    </dgm:pt>
    <dgm:pt modelId="{0F0D21A6-FC06-45B4-AD7A-5D092CB4A2FE}" type="parTrans" cxnId="{D6FB6B4D-0FB1-41F4-867B-D1AA82A0F7DE}">
      <dgm:prSet/>
      <dgm:spPr/>
      <dgm:t>
        <a:bodyPr/>
        <a:lstStyle/>
        <a:p>
          <a:endParaRPr lang="en-IE">
            <a:latin typeface="Arial" pitchFamily="34" charset="0"/>
            <a:cs typeface="Arial" pitchFamily="34" charset="0"/>
          </a:endParaRPr>
        </a:p>
      </dgm:t>
    </dgm:pt>
    <dgm:pt modelId="{C859109B-711E-40DA-A5F5-94CD19F54B45}" type="sibTrans" cxnId="{D6FB6B4D-0FB1-41F4-867B-D1AA82A0F7DE}">
      <dgm:prSet/>
      <dgm:spPr/>
      <dgm:t>
        <a:bodyPr/>
        <a:lstStyle/>
        <a:p>
          <a:endParaRPr lang="en-IE">
            <a:latin typeface="Arial" pitchFamily="34" charset="0"/>
            <a:cs typeface="Arial" pitchFamily="34" charset="0"/>
          </a:endParaRPr>
        </a:p>
      </dgm:t>
    </dgm:pt>
    <dgm:pt modelId="{E4E01D15-006B-42A1-978E-8FFA257EF511}" type="pres">
      <dgm:prSet presAssocID="{64B50EC4-93AA-414C-B618-BF6AEDB01190}" presName="Name0" presStyleCnt="0">
        <dgm:presLayoutVars>
          <dgm:dir/>
          <dgm:animLvl val="lvl"/>
          <dgm:resizeHandles val="exact"/>
        </dgm:presLayoutVars>
      </dgm:prSet>
      <dgm:spPr/>
      <dgm:t>
        <a:bodyPr/>
        <a:lstStyle/>
        <a:p>
          <a:endParaRPr lang="en-IE"/>
        </a:p>
      </dgm:t>
    </dgm:pt>
    <dgm:pt modelId="{14980BE3-D6F5-43FA-A2CD-1213D1C32C13}" type="pres">
      <dgm:prSet presAssocID="{0AE4BA86-3F2C-4743-A462-A2B4B0FF0ACC}" presName="boxAndChildren" presStyleCnt="0"/>
      <dgm:spPr/>
    </dgm:pt>
    <dgm:pt modelId="{053F0E34-F2CD-40F2-8355-5D32E40B6B5F}" type="pres">
      <dgm:prSet presAssocID="{0AE4BA86-3F2C-4743-A462-A2B4B0FF0ACC}" presName="parentTextBox" presStyleLbl="node1" presStyleIdx="0" presStyleCnt="4"/>
      <dgm:spPr/>
      <dgm:t>
        <a:bodyPr/>
        <a:lstStyle/>
        <a:p>
          <a:endParaRPr lang="en-IE"/>
        </a:p>
      </dgm:t>
    </dgm:pt>
    <dgm:pt modelId="{1A09F021-D025-4B14-8E29-8A14EF93F3C9}" type="pres">
      <dgm:prSet presAssocID="{84D307BB-FA2A-43E9-A44A-CBFE238F631F}" presName="sp" presStyleCnt="0"/>
      <dgm:spPr/>
    </dgm:pt>
    <dgm:pt modelId="{9D46EA8A-D015-4742-BB63-A1AEC62C7E22}" type="pres">
      <dgm:prSet presAssocID="{6FCE6A9C-9092-4B64-8CE0-E34463306095}" presName="arrowAndChildren" presStyleCnt="0"/>
      <dgm:spPr/>
    </dgm:pt>
    <dgm:pt modelId="{DA326F8C-9868-41A5-B32D-30E9D17F2937}" type="pres">
      <dgm:prSet presAssocID="{6FCE6A9C-9092-4B64-8CE0-E34463306095}" presName="parentTextArrow" presStyleLbl="node1" presStyleIdx="1" presStyleCnt="4" custLinFactNeighborY="2993"/>
      <dgm:spPr/>
      <dgm:t>
        <a:bodyPr/>
        <a:lstStyle/>
        <a:p>
          <a:endParaRPr lang="en-IE"/>
        </a:p>
      </dgm:t>
    </dgm:pt>
    <dgm:pt modelId="{7DC9B33E-C893-49B0-AF4F-9A3CAA03F9DC}" type="pres">
      <dgm:prSet presAssocID="{C859109B-711E-40DA-A5F5-94CD19F54B45}" presName="sp" presStyleCnt="0"/>
      <dgm:spPr/>
    </dgm:pt>
    <dgm:pt modelId="{4010A289-1169-4BB5-BD5A-D9251A96F5A1}" type="pres">
      <dgm:prSet presAssocID="{097958FF-0B3F-4B11-B683-732F06147C71}" presName="arrowAndChildren" presStyleCnt="0"/>
      <dgm:spPr/>
    </dgm:pt>
    <dgm:pt modelId="{5E2A7E61-EC2F-47A2-A73E-C7199F8C29F4}" type="pres">
      <dgm:prSet presAssocID="{097958FF-0B3F-4B11-B683-732F06147C71}" presName="parentTextArrow" presStyleLbl="node1" presStyleIdx="2" presStyleCnt="4"/>
      <dgm:spPr/>
      <dgm:t>
        <a:bodyPr/>
        <a:lstStyle/>
        <a:p>
          <a:endParaRPr lang="en-IE"/>
        </a:p>
      </dgm:t>
    </dgm:pt>
    <dgm:pt modelId="{208B456C-B9CF-4769-8EB3-81F2CD0E853A}" type="pres">
      <dgm:prSet presAssocID="{57F8C0B7-1D0B-4313-85D0-3C97CA707A51}" presName="sp" presStyleCnt="0"/>
      <dgm:spPr/>
    </dgm:pt>
    <dgm:pt modelId="{B0413B25-2D70-4718-9F9F-3D027E3C7418}" type="pres">
      <dgm:prSet presAssocID="{485578F9-E774-482F-8DFB-95F1E901E00F}" presName="arrowAndChildren" presStyleCnt="0"/>
      <dgm:spPr/>
    </dgm:pt>
    <dgm:pt modelId="{C61702B1-200C-4086-A153-2BC9557B82E5}" type="pres">
      <dgm:prSet presAssocID="{485578F9-E774-482F-8DFB-95F1E901E00F}" presName="parentTextArrow" presStyleLbl="node1" presStyleIdx="3" presStyleCnt="4"/>
      <dgm:spPr/>
      <dgm:t>
        <a:bodyPr/>
        <a:lstStyle/>
        <a:p>
          <a:endParaRPr lang="en-IE"/>
        </a:p>
      </dgm:t>
    </dgm:pt>
  </dgm:ptLst>
  <dgm:cxnLst>
    <dgm:cxn modelId="{417A71D4-1086-4C15-B151-776B4CED1F8C}" type="presOf" srcId="{64B50EC4-93AA-414C-B618-BF6AEDB01190}" destId="{E4E01D15-006B-42A1-978E-8FFA257EF511}" srcOrd="0" destOrd="0" presId="urn:microsoft.com/office/officeart/2005/8/layout/process4"/>
    <dgm:cxn modelId="{98593853-2554-498E-B8EF-C0B3157211B6}" type="presOf" srcId="{097958FF-0B3F-4B11-B683-732F06147C71}" destId="{5E2A7E61-EC2F-47A2-A73E-C7199F8C29F4}" srcOrd="0" destOrd="0" presId="urn:microsoft.com/office/officeart/2005/8/layout/process4"/>
    <dgm:cxn modelId="{67A54C13-006B-41C3-AEEF-083593FDD55D}" srcId="{64B50EC4-93AA-414C-B618-BF6AEDB01190}" destId="{0AE4BA86-3F2C-4743-A462-A2B4B0FF0ACC}" srcOrd="3" destOrd="0" parTransId="{ADFF200E-32B7-488B-813D-16A1C269CA95}" sibTransId="{89A94E36-CE83-4D7A-9C62-BA97334B74C5}"/>
    <dgm:cxn modelId="{323B1BFE-637D-484B-86F4-52A36BFA0D58}" type="presOf" srcId="{6FCE6A9C-9092-4B64-8CE0-E34463306095}" destId="{DA326F8C-9868-41A5-B32D-30E9D17F2937}" srcOrd="0" destOrd="0" presId="urn:microsoft.com/office/officeart/2005/8/layout/process4"/>
    <dgm:cxn modelId="{655CF121-A99F-4B28-93F4-7760E46AF470}" type="presOf" srcId="{0AE4BA86-3F2C-4743-A462-A2B4B0FF0ACC}" destId="{053F0E34-F2CD-40F2-8355-5D32E40B6B5F}" srcOrd="0" destOrd="0" presId="urn:microsoft.com/office/officeart/2005/8/layout/process4"/>
    <dgm:cxn modelId="{F63EDA2E-44D1-43FE-AE29-C655CD1DECB5}" type="presOf" srcId="{485578F9-E774-482F-8DFB-95F1E901E00F}" destId="{C61702B1-200C-4086-A153-2BC9557B82E5}" srcOrd="0" destOrd="0" presId="urn:microsoft.com/office/officeart/2005/8/layout/process4"/>
    <dgm:cxn modelId="{69D63791-2E4B-4A40-A861-28A2EEAB44AF}" srcId="{64B50EC4-93AA-414C-B618-BF6AEDB01190}" destId="{485578F9-E774-482F-8DFB-95F1E901E00F}" srcOrd="0" destOrd="0" parTransId="{96A45BC1-F568-4F19-817B-019C6463CFDB}" sibTransId="{57F8C0B7-1D0B-4313-85D0-3C97CA707A51}"/>
    <dgm:cxn modelId="{D8E4FB48-B5BF-4655-812E-0B66F8137950}" srcId="{64B50EC4-93AA-414C-B618-BF6AEDB01190}" destId="{6FCE6A9C-9092-4B64-8CE0-E34463306095}" srcOrd="2" destOrd="0" parTransId="{D169BD46-0065-4511-8DF8-D1FB227ADFC1}" sibTransId="{84D307BB-FA2A-43E9-A44A-CBFE238F631F}"/>
    <dgm:cxn modelId="{D6FB6B4D-0FB1-41F4-867B-D1AA82A0F7DE}" srcId="{64B50EC4-93AA-414C-B618-BF6AEDB01190}" destId="{097958FF-0B3F-4B11-B683-732F06147C71}" srcOrd="1" destOrd="0" parTransId="{0F0D21A6-FC06-45B4-AD7A-5D092CB4A2FE}" sibTransId="{C859109B-711E-40DA-A5F5-94CD19F54B45}"/>
    <dgm:cxn modelId="{E56D1697-AA73-4EF6-A76D-CCD2F0D97A68}" type="presParOf" srcId="{E4E01D15-006B-42A1-978E-8FFA257EF511}" destId="{14980BE3-D6F5-43FA-A2CD-1213D1C32C13}" srcOrd="0" destOrd="0" presId="urn:microsoft.com/office/officeart/2005/8/layout/process4"/>
    <dgm:cxn modelId="{B7208CCA-C4A3-49A3-8E1F-621A8B65DB32}" type="presParOf" srcId="{14980BE3-D6F5-43FA-A2CD-1213D1C32C13}" destId="{053F0E34-F2CD-40F2-8355-5D32E40B6B5F}" srcOrd="0" destOrd="0" presId="urn:microsoft.com/office/officeart/2005/8/layout/process4"/>
    <dgm:cxn modelId="{A734CB84-B12C-49A8-A140-E39BD39CF721}" type="presParOf" srcId="{E4E01D15-006B-42A1-978E-8FFA257EF511}" destId="{1A09F021-D025-4B14-8E29-8A14EF93F3C9}" srcOrd="1" destOrd="0" presId="urn:microsoft.com/office/officeart/2005/8/layout/process4"/>
    <dgm:cxn modelId="{E84C2CCF-BEC6-4359-AA2F-9967D509781A}" type="presParOf" srcId="{E4E01D15-006B-42A1-978E-8FFA257EF511}" destId="{9D46EA8A-D015-4742-BB63-A1AEC62C7E22}" srcOrd="2" destOrd="0" presId="urn:microsoft.com/office/officeart/2005/8/layout/process4"/>
    <dgm:cxn modelId="{002C8C06-4826-48A5-8601-26EE52DD9CEB}" type="presParOf" srcId="{9D46EA8A-D015-4742-BB63-A1AEC62C7E22}" destId="{DA326F8C-9868-41A5-B32D-30E9D17F2937}" srcOrd="0" destOrd="0" presId="urn:microsoft.com/office/officeart/2005/8/layout/process4"/>
    <dgm:cxn modelId="{A0845EA5-5578-43E7-A22E-B54894AA4C1A}" type="presParOf" srcId="{E4E01D15-006B-42A1-978E-8FFA257EF511}" destId="{7DC9B33E-C893-49B0-AF4F-9A3CAA03F9DC}" srcOrd="3" destOrd="0" presId="urn:microsoft.com/office/officeart/2005/8/layout/process4"/>
    <dgm:cxn modelId="{F5DFEC8C-B84A-4ABA-A87A-64DFC3674409}" type="presParOf" srcId="{E4E01D15-006B-42A1-978E-8FFA257EF511}" destId="{4010A289-1169-4BB5-BD5A-D9251A96F5A1}" srcOrd="4" destOrd="0" presId="urn:microsoft.com/office/officeart/2005/8/layout/process4"/>
    <dgm:cxn modelId="{2B8FDA91-D872-4DD2-A9C6-151D85CD06B3}" type="presParOf" srcId="{4010A289-1169-4BB5-BD5A-D9251A96F5A1}" destId="{5E2A7E61-EC2F-47A2-A73E-C7199F8C29F4}" srcOrd="0" destOrd="0" presId="urn:microsoft.com/office/officeart/2005/8/layout/process4"/>
    <dgm:cxn modelId="{DD5D2409-0343-448F-903E-90F67D896325}" type="presParOf" srcId="{E4E01D15-006B-42A1-978E-8FFA257EF511}" destId="{208B456C-B9CF-4769-8EB3-81F2CD0E853A}" srcOrd="5" destOrd="0" presId="urn:microsoft.com/office/officeart/2005/8/layout/process4"/>
    <dgm:cxn modelId="{DF595BBA-948B-456B-9C99-6D6AE0E00BAB}" type="presParOf" srcId="{E4E01D15-006B-42A1-978E-8FFA257EF511}" destId="{B0413B25-2D70-4718-9F9F-3D027E3C7418}" srcOrd="6" destOrd="0" presId="urn:microsoft.com/office/officeart/2005/8/layout/process4"/>
    <dgm:cxn modelId="{153426FB-BBDA-4318-9FED-BB1E9C343E40}" type="presParOf" srcId="{B0413B25-2D70-4718-9F9F-3D027E3C7418}" destId="{C61702B1-200C-4086-A153-2BC9557B82E5}" srcOrd="0" destOrd="0" presId="urn:microsoft.com/office/officeart/2005/8/layout/process4"/>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53F0E34-F2CD-40F2-8355-5D32E40B6B5F}">
      <dsp:nvSpPr>
        <dsp:cNvPr id="0" name=""/>
        <dsp:cNvSpPr/>
      </dsp:nvSpPr>
      <dsp:spPr>
        <a:xfrm>
          <a:off x="0" y="4042423"/>
          <a:ext cx="7344816" cy="884383"/>
        </a:xfrm>
        <a:prstGeom prst="rect">
          <a:avLst/>
        </a:prstGeom>
        <a:gradFill rotWithShape="0">
          <a:gsLst>
            <a:gs pos="0">
              <a:schemeClr val="accent1">
                <a:alpha val="90000"/>
                <a:hueOff val="0"/>
                <a:satOff val="0"/>
                <a:lumOff val="0"/>
                <a:alphaOff val="0"/>
                <a:tint val="50000"/>
                <a:satMod val="300000"/>
              </a:schemeClr>
            </a:gs>
            <a:gs pos="35000">
              <a:schemeClr val="accent1">
                <a:alpha val="90000"/>
                <a:hueOff val="0"/>
                <a:satOff val="0"/>
                <a:lumOff val="0"/>
                <a:alphaOff val="0"/>
                <a:tint val="37000"/>
                <a:satMod val="300000"/>
              </a:schemeClr>
            </a:gs>
            <a:gs pos="100000">
              <a:schemeClr val="accent1">
                <a:alpha val="9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n-IE" sz="1500" b="1" kern="1200" dirty="0" smtClean="0">
              <a:latin typeface="Arial" pitchFamily="34" charset="0"/>
              <a:cs typeface="Arial" pitchFamily="34" charset="0"/>
            </a:rPr>
            <a:t>Existing </a:t>
          </a:r>
          <a:r>
            <a:rPr lang="en-IE" sz="1500" b="1" i="1" kern="1200" dirty="0" smtClean="0">
              <a:latin typeface="Arial" pitchFamily="34" charset="0"/>
              <a:cs typeface="Arial" pitchFamily="34" charset="0"/>
            </a:rPr>
            <a:t>Kebele</a:t>
          </a:r>
          <a:r>
            <a:rPr lang="en-IE" sz="1500" b="1" kern="1200" dirty="0" smtClean="0">
              <a:latin typeface="Arial" pitchFamily="34" charset="0"/>
              <a:cs typeface="Arial" pitchFamily="34" charset="0"/>
            </a:rPr>
            <a:t>-level workers/ volunteers (VCHWs, DAs, HDWA) identify </a:t>
          </a:r>
          <a:r>
            <a:rPr lang="en-IE" sz="1500" b="1" kern="1200" dirty="0">
              <a:latin typeface="Arial" pitchFamily="34" charset="0"/>
              <a:cs typeface="Arial" pitchFamily="34" charset="0"/>
            </a:rPr>
            <a:t>and form </a:t>
          </a:r>
          <a:r>
            <a:rPr lang="en-IE" sz="1500" b="1" kern="1200" dirty="0" smtClean="0">
              <a:latin typeface="Arial" pitchFamily="34" charset="0"/>
              <a:cs typeface="Arial" pitchFamily="34" charset="0"/>
            </a:rPr>
            <a:t>mother </a:t>
          </a:r>
          <a:r>
            <a:rPr lang="en-IE" sz="1500" b="1" kern="1200" dirty="0">
              <a:latin typeface="Arial" pitchFamily="34" charset="0"/>
              <a:cs typeface="Arial" pitchFamily="34" charset="0"/>
            </a:rPr>
            <a:t>support groups</a:t>
          </a:r>
          <a:endParaRPr lang="en-IE" sz="1500" kern="1200" dirty="0">
            <a:latin typeface="Arial" pitchFamily="34" charset="0"/>
            <a:cs typeface="Arial" pitchFamily="34" charset="0"/>
          </a:endParaRPr>
        </a:p>
      </dsp:txBody>
      <dsp:txXfrm>
        <a:off x="0" y="4042423"/>
        <a:ext cx="7344816" cy="884383"/>
      </dsp:txXfrm>
    </dsp:sp>
    <dsp:sp modelId="{DA326F8C-9868-41A5-B32D-30E9D17F2937}">
      <dsp:nvSpPr>
        <dsp:cNvPr id="0" name=""/>
        <dsp:cNvSpPr/>
      </dsp:nvSpPr>
      <dsp:spPr>
        <a:xfrm rot="10800000">
          <a:off x="0" y="2736217"/>
          <a:ext cx="7344816" cy="1360181"/>
        </a:xfrm>
        <a:prstGeom prst="upArrowCallout">
          <a:avLst/>
        </a:prstGeom>
        <a:gradFill rotWithShape="0">
          <a:gsLst>
            <a:gs pos="0">
              <a:schemeClr val="accent1">
                <a:alpha val="90000"/>
                <a:hueOff val="0"/>
                <a:satOff val="0"/>
                <a:lumOff val="0"/>
                <a:alphaOff val="-13333"/>
                <a:tint val="50000"/>
                <a:satMod val="300000"/>
              </a:schemeClr>
            </a:gs>
            <a:gs pos="35000">
              <a:schemeClr val="accent1">
                <a:alpha val="90000"/>
                <a:hueOff val="0"/>
                <a:satOff val="0"/>
                <a:lumOff val="0"/>
                <a:alphaOff val="-13333"/>
                <a:tint val="37000"/>
                <a:satMod val="300000"/>
              </a:schemeClr>
            </a:gs>
            <a:gs pos="100000">
              <a:schemeClr val="accent1">
                <a:alpha val="90000"/>
                <a:hueOff val="0"/>
                <a:satOff val="0"/>
                <a:lumOff val="0"/>
                <a:alphaOff val="-13333"/>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n-IE" sz="1500" b="1" i="1" kern="1200" dirty="0" err="1" smtClean="0">
              <a:latin typeface="Arial" pitchFamily="34" charset="0"/>
              <a:cs typeface="Arial" pitchFamily="34" charset="0"/>
            </a:rPr>
            <a:t>Kebele</a:t>
          </a:r>
          <a:r>
            <a:rPr lang="en-IE" sz="1500" b="1" i="1" kern="1200" dirty="0" smtClean="0">
              <a:latin typeface="Arial" pitchFamily="34" charset="0"/>
              <a:cs typeface="Arial" pitchFamily="34" charset="0"/>
            </a:rPr>
            <a:t>-</a:t>
          </a:r>
          <a:r>
            <a:rPr lang="en-IE" sz="1500" b="1" i="0" kern="1200" dirty="0" smtClean="0">
              <a:latin typeface="Arial" pitchFamily="34" charset="0"/>
              <a:cs typeface="Arial" pitchFamily="34" charset="0"/>
            </a:rPr>
            <a:t>level Food Security Task Force </a:t>
          </a:r>
          <a:r>
            <a:rPr lang="en-IE" sz="1500" b="1" i="0" kern="1200" dirty="0">
              <a:latin typeface="Arial" pitchFamily="34" charset="0"/>
              <a:cs typeface="Arial" pitchFamily="34" charset="0"/>
            </a:rPr>
            <a:t>members </a:t>
          </a:r>
          <a:r>
            <a:rPr lang="en-IE" sz="1500" b="1" i="0" kern="1200" dirty="0" smtClean="0">
              <a:latin typeface="Arial" pitchFamily="34" charset="0"/>
              <a:cs typeface="Arial" pitchFamily="34" charset="0"/>
            </a:rPr>
            <a:t>train:</a:t>
          </a:r>
        </a:p>
        <a:p>
          <a:pPr lvl="0" algn="ctr" defTabSz="666750">
            <a:lnSpc>
              <a:spcPct val="90000"/>
            </a:lnSpc>
            <a:spcBef>
              <a:spcPct val="0"/>
            </a:spcBef>
            <a:spcAft>
              <a:spcPct val="35000"/>
            </a:spcAft>
          </a:pPr>
          <a:r>
            <a:rPr lang="en-IE" sz="1500" b="1" i="0" kern="1200" dirty="0" smtClean="0">
              <a:latin typeface="Arial" pitchFamily="34" charset="0"/>
              <a:cs typeface="Arial" pitchFamily="34" charset="0"/>
            </a:rPr>
            <a:t> </a:t>
          </a:r>
          <a:r>
            <a:rPr lang="en-IE" sz="1500" b="0" i="0" kern="1200" dirty="0">
              <a:latin typeface="Arial" pitchFamily="34" charset="0"/>
              <a:cs typeface="Arial" pitchFamily="34" charset="0"/>
            </a:rPr>
            <a:t>Voluntary Community Health Workers (VCHW</a:t>
          </a:r>
          <a:r>
            <a:rPr lang="en-IE" sz="1500" b="0" i="0" kern="1200" dirty="0" smtClean="0">
              <a:latin typeface="Arial" pitchFamily="34" charset="0"/>
              <a:cs typeface="Arial" pitchFamily="34" charset="0"/>
            </a:rPr>
            <a:t>), School Teachers and Health Development </a:t>
          </a:r>
          <a:r>
            <a:rPr lang="en-IE" sz="1500" b="0" i="0" kern="1200" dirty="0" err="1" smtClean="0">
              <a:latin typeface="Arial" pitchFamily="34" charset="0"/>
              <a:cs typeface="Arial" pitchFamily="34" charset="0"/>
            </a:rPr>
            <a:t>Womens</a:t>
          </a:r>
          <a:r>
            <a:rPr lang="en-IE" sz="1500" b="0" i="0" kern="1200" dirty="0" smtClean="0">
              <a:latin typeface="Arial" pitchFamily="34" charset="0"/>
              <a:cs typeface="Arial" pitchFamily="34" charset="0"/>
            </a:rPr>
            <a:t> Army (HDWA)</a:t>
          </a:r>
          <a:endParaRPr lang="en-IE" sz="1500" b="0" i="0" kern="1200" dirty="0">
            <a:latin typeface="Arial" pitchFamily="34" charset="0"/>
            <a:cs typeface="Arial" pitchFamily="34" charset="0"/>
          </a:endParaRPr>
        </a:p>
      </dsp:txBody>
      <dsp:txXfrm rot="10800000">
        <a:off x="0" y="2736217"/>
        <a:ext cx="7344816" cy="1360181"/>
      </dsp:txXfrm>
    </dsp:sp>
    <dsp:sp modelId="{5E2A7E61-EC2F-47A2-A73E-C7199F8C29F4}">
      <dsp:nvSpPr>
        <dsp:cNvPr id="0" name=""/>
        <dsp:cNvSpPr/>
      </dsp:nvSpPr>
      <dsp:spPr>
        <a:xfrm rot="10800000">
          <a:off x="0" y="1348591"/>
          <a:ext cx="7344816" cy="1360181"/>
        </a:xfrm>
        <a:prstGeom prst="upArrowCallout">
          <a:avLst/>
        </a:prstGeom>
        <a:gradFill rotWithShape="0">
          <a:gsLst>
            <a:gs pos="0">
              <a:schemeClr val="accent1">
                <a:alpha val="90000"/>
                <a:hueOff val="0"/>
                <a:satOff val="0"/>
                <a:lumOff val="0"/>
                <a:alphaOff val="-26667"/>
                <a:tint val="50000"/>
                <a:satMod val="300000"/>
              </a:schemeClr>
            </a:gs>
            <a:gs pos="35000">
              <a:schemeClr val="accent1">
                <a:alpha val="90000"/>
                <a:hueOff val="0"/>
                <a:satOff val="0"/>
                <a:lumOff val="0"/>
                <a:alphaOff val="-26667"/>
                <a:tint val="37000"/>
                <a:satMod val="300000"/>
              </a:schemeClr>
            </a:gs>
            <a:gs pos="100000">
              <a:schemeClr val="accent1">
                <a:alpha val="90000"/>
                <a:hueOff val="0"/>
                <a:satOff val="0"/>
                <a:lumOff val="0"/>
                <a:alphaOff val="-26667"/>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n-IE" sz="1500" b="1" i="1" kern="1200" dirty="0" err="1" smtClean="0">
              <a:latin typeface="Arial" pitchFamily="34" charset="0"/>
              <a:cs typeface="Arial" pitchFamily="34" charset="0"/>
            </a:rPr>
            <a:t>Woreda</a:t>
          </a:r>
          <a:r>
            <a:rPr lang="en-IE" sz="1500" b="1" i="0" kern="1200" dirty="0" smtClean="0">
              <a:latin typeface="Arial" pitchFamily="34" charset="0"/>
              <a:cs typeface="Arial" pitchFamily="34" charset="0"/>
            </a:rPr>
            <a:t>-level trains </a:t>
          </a:r>
          <a:r>
            <a:rPr lang="en-IE" sz="1500" b="1" i="1" kern="1200" dirty="0" err="1" smtClean="0">
              <a:latin typeface="Arial" pitchFamily="34" charset="0"/>
              <a:cs typeface="Arial" pitchFamily="34" charset="0"/>
            </a:rPr>
            <a:t>Kebele</a:t>
          </a:r>
          <a:r>
            <a:rPr lang="en-IE" sz="1500" b="1" i="0" kern="1200" dirty="0" smtClean="0">
              <a:latin typeface="Arial" pitchFamily="34" charset="0"/>
              <a:cs typeface="Arial" pitchFamily="34" charset="0"/>
            </a:rPr>
            <a:t>-</a:t>
          </a:r>
          <a:r>
            <a:rPr lang="en-IE" sz="1500" b="1" kern="1200" dirty="0" smtClean="0">
              <a:latin typeface="Arial" pitchFamily="34" charset="0"/>
              <a:cs typeface="Arial" pitchFamily="34" charset="0"/>
            </a:rPr>
            <a:t>level </a:t>
          </a:r>
          <a:r>
            <a:rPr lang="en-IE" sz="1500" b="1" kern="1200" dirty="0">
              <a:latin typeface="Arial" pitchFamily="34" charset="0"/>
              <a:cs typeface="Arial" pitchFamily="34" charset="0"/>
            </a:rPr>
            <a:t>Food Security Task Force members: </a:t>
          </a:r>
          <a:endParaRPr lang="en-IE" sz="1500" b="1" kern="1200" dirty="0" smtClean="0">
            <a:latin typeface="Arial" pitchFamily="34" charset="0"/>
            <a:cs typeface="Arial" pitchFamily="34" charset="0"/>
          </a:endParaRPr>
        </a:p>
        <a:p>
          <a:pPr lvl="0" algn="ctr" defTabSz="666750">
            <a:lnSpc>
              <a:spcPct val="90000"/>
            </a:lnSpc>
            <a:spcBef>
              <a:spcPct val="0"/>
            </a:spcBef>
            <a:spcAft>
              <a:spcPct val="35000"/>
            </a:spcAft>
          </a:pPr>
          <a:r>
            <a:rPr lang="en-IE" sz="1500" kern="1200" dirty="0" smtClean="0">
              <a:latin typeface="Arial" pitchFamily="34" charset="0"/>
              <a:cs typeface="Arial" pitchFamily="34" charset="0"/>
            </a:rPr>
            <a:t>Health </a:t>
          </a:r>
          <a:r>
            <a:rPr lang="en-IE" sz="1500" kern="1200" dirty="0">
              <a:latin typeface="Arial" pitchFamily="34" charset="0"/>
              <a:cs typeface="Arial" pitchFamily="34" charset="0"/>
            </a:rPr>
            <a:t>Extension Workers (HEWs), Development Agents (DAs), School Directors, Women’s Affairs members,</a:t>
          </a:r>
          <a:r>
            <a:rPr lang="en-IE" sz="1500" i="0" kern="1200" dirty="0">
              <a:latin typeface="Arial" pitchFamily="34" charset="0"/>
              <a:cs typeface="Arial" pitchFamily="34" charset="0"/>
            </a:rPr>
            <a:t> </a:t>
          </a:r>
          <a:r>
            <a:rPr lang="en-IE" sz="1500" i="1" kern="1200" dirty="0" err="1" smtClean="0">
              <a:latin typeface="Arial" pitchFamily="34" charset="0"/>
              <a:cs typeface="Arial" pitchFamily="34" charset="0"/>
            </a:rPr>
            <a:t>Kebele</a:t>
          </a:r>
          <a:r>
            <a:rPr lang="en-IE" sz="1500" i="0" kern="1200" dirty="0" smtClean="0">
              <a:latin typeface="Arial" pitchFamily="34" charset="0"/>
              <a:cs typeface="Arial" pitchFamily="34" charset="0"/>
            </a:rPr>
            <a:t> </a:t>
          </a:r>
          <a:r>
            <a:rPr lang="en-IE" sz="1500" kern="1200" dirty="0">
              <a:latin typeface="Arial" pitchFamily="34" charset="0"/>
              <a:cs typeface="Arial" pitchFamily="34" charset="0"/>
            </a:rPr>
            <a:t>managers, religious </a:t>
          </a:r>
          <a:r>
            <a:rPr lang="en-IE" sz="1500" kern="1200" dirty="0" smtClean="0">
              <a:latin typeface="Arial" pitchFamily="34" charset="0"/>
              <a:cs typeface="Arial" pitchFamily="34" charset="0"/>
            </a:rPr>
            <a:t>leaders</a:t>
          </a:r>
          <a:endParaRPr lang="en-IE" sz="1500" kern="1200" dirty="0">
            <a:latin typeface="Arial" pitchFamily="34" charset="0"/>
            <a:cs typeface="Arial" pitchFamily="34" charset="0"/>
          </a:endParaRPr>
        </a:p>
      </dsp:txBody>
      <dsp:txXfrm rot="10800000">
        <a:off x="0" y="1348591"/>
        <a:ext cx="7344816" cy="1360181"/>
      </dsp:txXfrm>
    </dsp:sp>
    <dsp:sp modelId="{C61702B1-200C-4086-A153-2BC9557B82E5}">
      <dsp:nvSpPr>
        <dsp:cNvPr id="0" name=""/>
        <dsp:cNvSpPr/>
      </dsp:nvSpPr>
      <dsp:spPr>
        <a:xfrm rot="10800000">
          <a:off x="0" y="1675"/>
          <a:ext cx="7344816" cy="1360181"/>
        </a:xfrm>
        <a:prstGeom prst="upArrowCallout">
          <a:avLst/>
        </a:prstGeom>
        <a:gradFill rotWithShape="0">
          <a:gsLst>
            <a:gs pos="0">
              <a:schemeClr val="accent1">
                <a:alpha val="90000"/>
                <a:hueOff val="0"/>
                <a:satOff val="0"/>
                <a:lumOff val="0"/>
                <a:alphaOff val="-40000"/>
                <a:tint val="50000"/>
                <a:satMod val="300000"/>
              </a:schemeClr>
            </a:gs>
            <a:gs pos="35000">
              <a:schemeClr val="accent1">
                <a:alpha val="90000"/>
                <a:hueOff val="0"/>
                <a:satOff val="0"/>
                <a:lumOff val="0"/>
                <a:alphaOff val="-40000"/>
                <a:tint val="37000"/>
                <a:satMod val="300000"/>
              </a:schemeClr>
            </a:gs>
            <a:gs pos="100000">
              <a:schemeClr val="accent1">
                <a:alpha val="90000"/>
                <a:hueOff val="0"/>
                <a:satOff val="0"/>
                <a:lumOff val="0"/>
                <a:alphaOff val="-4000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n-IE" sz="1500" b="1" kern="1200" dirty="0">
              <a:latin typeface="Arial" pitchFamily="34" charset="0"/>
              <a:cs typeface="Arial" pitchFamily="34" charset="0"/>
            </a:rPr>
            <a:t>Concern trains </a:t>
          </a:r>
          <a:r>
            <a:rPr lang="en-IE" sz="1500" b="1" i="1" kern="1200" dirty="0" err="1" smtClean="0">
              <a:latin typeface="Arial" pitchFamily="34" charset="0"/>
              <a:cs typeface="Arial" pitchFamily="34" charset="0"/>
            </a:rPr>
            <a:t>Woreda</a:t>
          </a:r>
          <a:r>
            <a:rPr lang="en-IE" sz="1500" b="1" i="0" kern="1200" dirty="0" smtClean="0">
              <a:latin typeface="Arial" pitchFamily="34" charset="0"/>
              <a:cs typeface="Arial" pitchFamily="34" charset="0"/>
            </a:rPr>
            <a:t>-</a:t>
          </a:r>
          <a:r>
            <a:rPr lang="en-IE" sz="1500" b="1" kern="1200" dirty="0" smtClean="0">
              <a:latin typeface="Arial" pitchFamily="34" charset="0"/>
              <a:cs typeface="Arial" pitchFamily="34" charset="0"/>
            </a:rPr>
            <a:t>level Food Security Task Force members</a:t>
          </a:r>
          <a:r>
            <a:rPr lang="en-IE" sz="1500" kern="1200" dirty="0" smtClean="0">
              <a:latin typeface="Arial" pitchFamily="34" charset="0"/>
              <a:cs typeface="Arial" pitchFamily="34" charset="0"/>
            </a:rPr>
            <a:t>: </a:t>
          </a:r>
        </a:p>
        <a:p>
          <a:pPr lvl="0" algn="ctr" defTabSz="666750">
            <a:lnSpc>
              <a:spcPct val="90000"/>
            </a:lnSpc>
            <a:spcBef>
              <a:spcPct val="0"/>
            </a:spcBef>
            <a:spcAft>
              <a:spcPct val="35000"/>
            </a:spcAft>
          </a:pPr>
          <a:r>
            <a:rPr lang="en-IE" sz="1500" kern="1200" dirty="0" smtClean="0">
              <a:latin typeface="Arial" pitchFamily="34" charset="0"/>
              <a:cs typeface="Arial" pitchFamily="34" charset="0"/>
            </a:rPr>
            <a:t>Health Department, </a:t>
          </a:r>
          <a:r>
            <a:rPr lang="en-IE" sz="1500" i="1" kern="1200" dirty="0" err="1" smtClean="0">
              <a:latin typeface="Arial" pitchFamily="34" charset="0"/>
              <a:cs typeface="Arial" pitchFamily="34" charset="0"/>
            </a:rPr>
            <a:t>Woreda</a:t>
          </a:r>
          <a:r>
            <a:rPr lang="en-IE" sz="1500" kern="1200" dirty="0" smtClean="0">
              <a:latin typeface="Arial" pitchFamily="34" charset="0"/>
              <a:cs typeface="Arial" pitchFamily="34" charset="0"/>
            </a:rPr>
            <a:t> Administration, Food Security Office, Agriculture and Rural Development Office, Women, Youth and Children Office, Education Office, Finance Office</a:t>
          </a:r>
          <a:endParaRPr lang="en-IE" sz="1500" kern="1200" dirty="0">
            <a:latin typeface="Arial" pitchFamily="34" charset="0"/>
            <a:cs typeface="Arial" pitchFamily="34" charset="0"/>
          </a:endParaRPr>
        </a:p>
      </dsp:txBody>
      <dsp:txXfrm rot="10800000">
        <a:off x="0" y="1675"/>
        <a:ext cx="7344816" cy="1360181"/>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0D83394-7B33-4F7C-8650-94B760459620}" type="datetimeFigureOut">
              <a:rPr lang="fr-FR" smtClean="0"/>
              <a:pPr/>
              <a:t>13/05/2013</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2A69A0-74D3-45C7-8C8C-4A9B4B1C040F}" type="slidenum">
              <a:rPr lang="fr-FR" smtClean="0"/>
              <a:pPr/>
              <a:t>‹N°›</a:t>
            </a:fld>
            <a:endParaRPr lang="fr-FR"/>
          </a:p>
        </p:txBody>
      </p:sp>
    </p:spTree>
    <p:extLst>
      <p:ext uri="{BB962C8B-B14F-4D97-AF65-F5344CB8AC3E}">
        <p14:creationId xmlns:p14="http://schemas.microsoft.com/office/powerpoint/2010/main" xmlns="" val="24731040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eaLnBrk="1" fontAlgn="auto" hangingPunct="1">
              <a:spcAft>
                <a:spcPts val="0"/>
              </a:spcAft>
              <a:buClr>
                <a:schemeClr val="accent3"/>
              </a:buClr>
              <a:buFont typeface="Wingdings" pitchFamily="2" charset="2"/>
              <a:buNone/>
              <a:defRPr/>
            </a:pPr>
            <a:r>
              <a:rPr lang="en-US" b="0" i="0" dirty="0" smtClean="0"/>
              <a:t>Taking points</a:t>
            </a:r>
          </a:p>
          <a:p>
            <a:pPr marL="0" indent="0" eaLnBrk="1" fontAlgn="auto" hangingPunct="1">
              <a:spcAft>
                <a:spcPts val="0"/>
              </a:spcAft>
              <a:buClr>
                <a:schemeClr val="accent3"/>
              </a:buClr>
              <a:buFont typeface="Wingdings" pitchFamily="2" charset="2"/>
              <a:buNone/>
              <a:defRPr/>
            </a:pPr>
            <a:r>
              <a:rPr lang="en-US" b="0" i="0" dirty="0" smtClean="0"/>
              <a:t>-</a:t>
            </a:r>
            <a:r>
              <a:rPr lang="en-US" b="0" i="0" dirty="0" err="1" smtClean="0"/>
              <a:t>Woreda</a:t>
            </a:r>
            <a:r>
              <a:rPr lang="en-US" b="0" i="0" dirty="0" smtClean="0"/>
              <a:t> has been on constant hot spot list priority one from 2008</a:t>
            </a:r>
            <a:r>
              <a:rPr lang="en-US" b="0" i="0" baseline="0" dirty="0" smtClean="0"/>
              <a:t> ( when classification started and list was developed every six months by ENCU) until early 2011.</a:t>
            </a:r>
          </a:p>
          <a:p>
            <a:pPr marL="0" indent="0" eaLnBrk="1" fontAlgn="auto" hangingPunct="1">
              <a:spcAft>
                <a:spcPts val="0"/>
              </a:spcAft>
              <a:buClr>
                <a:schemeClr val="accent3"/>
              </a:buClr>
              <a:buFont typeface="Wingdings" pitchFamily="2" charset="2"/>
              <a:buNone/>
              <a:defRPr/>
            </a:pPr>
            <a:r>
              <a:rPr lang="en-US" b="0" i="0" baseline="0" dirty="0" smtClean="0"/>
              <a:t>-Concern had been responding to repeated emergencies, every six months (with phasing in and phasing out strategies). However, there was very little impact to reduce frequency of nutrition emergencies.</a:t>
            </a:r>
          </a:p>
          <a:p>
            <a:pPr marL="0" indent="0" eaLnBrk="1" fontAlgn="auto" hangingPunct="1">
              <a:spcAft>
                <a:spcPts val="0"/>
              </a:spcAft>
              <a:buClr>
                <a:schemeClr val="accent3"/>
              </a:buClr>
              <a:buFont typeface="Wingdings" pitchFamily="2" charset="2"/>
              <a:buNone/>
              <a:defRPr/>
            </a:pPr>
            <a:r>
              <a:rPr lang="en-US" b="0" i="0" baseline="0" dirty="0" smtClean="0"/>
              <a:t>-Based on the constant need to respond to emergencies, a multi-</a:t>
            </a:r>
            <a:r>
              <a:rPr lang="en-US" b="0" i="0" baseline="0" dirty="0" err="1" smtClean="0"/>
              <a:t>sectoral</a:t>
            </a:r>
            <a:r>
              <a:rPr lang="en-US" b="0" i="0" baseline="0" dirty="0" smtClean="0"/>
              <a:t> assessment was undertaken. The assessment consisted of different sectors such as livelihoods, nutrition &amp; health and WASH.</a:t>
            </a:r>
            <a:endParaRPr lang="en-IE" b="0" i="0" dirty="0"/>
          </a:p>
        </p:txBody>
      </p:sp>
      <p:sp>
        <p:nvSpPr>
          <p:cNvPr id="4" name="Slide Number Placeholder 3"/>
          <p:cNvSpPr>
            <a:spLocks noGrp="1"/>
          </p:cNvSpPr>
          <p:nvPr>
            <p:ph type="sldNum" sz="quarter" idx="10"/>
          </p:nvPr>
        </p:nvSpPr>
        <p:spPr/>
        <p:txBody>
          <a:bodyPr/>
          <a:lstStyle/>
          <a:p>
            <a:fld id="{DA2A69A0-74D3-45C7-8C8C-4A9B4B1C040F}" type="slidenum">
              <a:rPr lang="fr-FR" smtClean="0"/>
              <a:pPr/>
              <a:t>2</a:t>
            </a:fld>
            <a:endParaRPr lang="fr-FR"/>
          </a:p>
        </p:txBody>
      </p:sp>
    </p:spTree>
    <p:extLst>
      <p:ext uri="{BB962C8B-B14F-4D97-AF65-F5344CB8AC3E}">
        <p14:creationId xmlns:p14="http://schemas.microsoft.com/office/powerpoint/2010/main" xmlns="" val="40702757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-Initial ideas for linking nutrition with PSNP came from the World Bank study on PSNP and Nutrition. </a:t>
            </a:r>
          </a:p>
          <a:p>
            <a:r>
              <a:rPr lang="en-US" dirty="0" smtClean="0"/>
              <a:t>-The objective of this study was to mainstream nutrition</a:t>
            </a:r>
            <a:r>
              <a:rPr lang="en-US" baseline="0" dirty="0" smtClean="0"/>
              <a:t> into social protection </a:t>
            </a:r>
          </a:p>
          <a:p>
            <a:r>
              <a:rPr lang="en-US" baseline="0" dirty="0" smtClean="0"/>
              <a:t>-Two different national </a:t>
            </a:r>
            <a:r>
              <a:rPr lang="en-US" baseline="0" dirty="0" err="1" smtClean="0"/>
              <a:t>programmes</a:t>
            </a:r>
            <a:r>
              <a:rPr lang="en-US" baseline="0" dirty="0" smtClean="0"/>
              <a:t>- NNP </a:t>
            </a:r>
            <a:r>
              <a:rPr lang="en-US" baseline="0" smtClean="0"/>
              <a:t>(imp</a:t>
            </a:r>
            <a:endParaRPr lang="en-IE" dirty="0"/>
          </a:p>
        </p:txBody>
      </p:sp>
      <p:sp>
        <p:nvSpPr>
          <p:cNvPr id="4" name="Slide Number Placeholder 3"/>
          <p:cNvSpPr>
            <a:spLocks noGrp="1"/>
          </p:cNvSpPr>
          <p:nvPr>
            <p:ph type="sldNum" sz="quarter" idx="10"/>
          </p:nvPr>
        </p:nvSpPr>
        <p:spPr/>
        <p:txBody>
          <a:bodyPr/>
          <a:lstStyle/>
          <a:p>
            <a:fld id="{DA2A69A0-74D3-45C7-8C8C-4A9B4B1C040F}" type="slidenum">
              <a:rPr lang="fr-FR" smtClean="0"/>
              <a:pPr/>
              <a:t>3</a:t>
            </a:fld>
            <a:endParaRPr lang="fr-FR"/>
          </a:p>
        </p:txBody>
      </p:sp>
    </p:spTree>
    <p:extLst>
      <p:ext uri="{BB962C8B-B14F-4D97-AF65-F5344CB8AC3E}">
        <p14:creationId xmlns:p14="http://schemas.microsoft.com/office/powerpoint/2010/main" xmlns="" val="41345115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eaLnBrk="1" fontAlgn="auto" hangingPunct="1">
              <a:spcAft>
                <a:spcPts val="0"/>
              </a:spcAft>
              <a:buClr>
                <a:schemeClr val="accent3"/>
              </a:buClr>
              <a:buFont typeface="Wingdings" pitchFamily="2" charset="2"/>
              <a:buNone/>
              <a:defRPr/>
            </a:pPr>
            <a:r>
              <a:rPr lang="en-US" b="0" i="0" dirty="0" smtClean="0"/>
              <a:t>Talking</a:t>
            </a:r>
            <a:r>
              <a:rPr lang="en-US" b="0" i="0" baseline="0" dirty="0" smtClean="0"/>
              <a:t> points</a:t>
            </a:r>
          </a:p>
          <a:p>
            <a:pPr marL="0" indent="0" eaLnBrk="1" fontAlgn="auto" hangingPunct="1">
              <a:spcAft>
                <a:spcPts val="0"/>
              </a:spcAft>
              <a:buClr>
                <a:schemeClr val="accent3"/>
              </a:buClr>
              <a:buFont typeface="Wingdings" pitchFamily="2" charset="2"/>
              <a:buNone/>
              <a:defRPr/>
            </a:pPr>
            <a:r>
              <a:rPr lang="en-US" b="0" i="0" baseline="0" dirty="0" smtClean="0"/>
              <a:t>-Food insecurity is very high in these areas.</a:t>
            </a:r>
          </a:p>
          <a:p>
            <a:pPr marL="0" indent="0" eaLnBrk="1" fontAlgn="auto" hangingPunct="1">
              <a:spcAft>
                <a:spcPts val="0"/>
              </a:spcAft>
              <a:buClr>
                <a:schemeClr val="accent3"/>
              </a:buClr>
              <a:buFont typeface="Wingdings" pitchFamily="2" charset="2"/>
              <a:buNone/>
              <a:defRPr/>
            </a:pPr>
            <a:r>
              <a:rPr lang="en-US" b="0" i="0" baseline="0" dirty="0" smtClean="0"/>
              <a:t>-Topography and other factors for livelihoods are difficult such as access to different villages, environment degradation, soil erosion, etc.</a:t>
            </a:r>
            <a:endParaRPr lang="en-IE" b="0" i="0" dirty="0"/>
          </a:p>
        </p:txBody>
      </p:sp>
      <p:sp>
        <p:nvSpPr>
          <p:cNvPr id="4" name="Slide Number Placeholder 3"/>
          <p:cNvSpPr>
            <a:spLocks noGrp="1"/>
          </p:cNvSpPr>
          <p:nvPr>
            <p:ph type="sldNum" sz="quarter" idx="10"/>
          </p:nvPr>
        </p:nvSpPr>
        <p:spPr/>
        <p:txBody>
          <a:bodyPr/>
          <a:lstStyle/>
          <a:p>
            <a:fld id="{DA2A69A0-74D3-45C7-8C8C-4A9B4B1C040F}" type="slidenum">
              <a:rPr lang="fr-FR" smtClean="0"/>
              <a:pPr/>
              <a:t>4</a:t>
            </a:fld>
            <a:endParaRPr lang="fr-FR"/>
          </a:p>
        </p:txBody>
      </p:sp>
    </p:spTree>
    <p:extLst>
      <p:ext uri="{BB962C8B-B14F-4D97-AF65-F5344CB8AC3E}">
        <p14:creationId xmlns:p14="http://schemas.microsoft.com/office/powerpoint/2010/main" xmlns="" val="40702757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DA2A69A0-74D3-45C7-8C8C-4A9B4B1C040F}" type="slidenum">
              <a:rPr lang="fr-FR" smtClean="0"/>
              <a:pPr/>
              <a:t>6</a:t>
            </a:fld>
            <a:endParaRPr lang="fr-FR"/>
          </a:p>
        </p:txBody>
      </p:sp>
    </p:spTree>
    <p:extLst>
      <p:ext uri="{BB962C8B-B14F-4D97-AF65-F5344CB8AC3E}">
        <p14:creationId xmlns:p14="http://schemas.microsoft.com/office/powerpoint/2010/main" xmlns="" val="3907376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DA2A69A0-74D3-45C7-8C8C-4A9B4B1C040F}" type="slidenum">
              <a:rPr lang="fr-FR" smtClean="0"/>
              <a:pPr/>
              <a:t>7</a:t>
            </a:fld>
            <a:endParaRPr lang="fr-FR"/>
          </a:p>
        </p:txBody>
      </p:sp>
    </p:spTree>
    <p:extLst>
      <p:ext uri="{BB962C8B-B14F-4D97-AF65-F5344CB8AC3E}">
        <p14:creationId xmlns:p14="http://schemas.microsoft.com/office/powerpoint/2010/main" xmlns="" val="7991472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Taking points</a:t>
            </a:r>
          </a:p>
          <a:p>
            <a:r>
              <a:rPr lang="en-US" dirty="0" smtClean="0"/>
              <a:t>-As previously planned, the monthly PSNP distribution</a:t>
            </a:r>
            <a:r>
              <a:rPr lang="en-US" baseline="0" dirty="0" smtClean="0"/>
              <a:t> of cash and food did not happen regularly. The project mitigated this risk through extension of IYCF messages through other entry points such as Growth Monitoring, Child Health Days, Immunization, </a:t>
            </a:r>
            <a:endParaRPr lang="en-IE" dirty="0"/>
          </a:p>
        </p:txBody>
      </p:sp>
      <p:sp>
        <p:nvSpPr>
          <p:cNvPr id="4" name="Slide Number Placeholder 3"/>
          <p:cNvSpPr>
            <a:spLocks noGrp="1"/>
          </p:cNvSpPr>
          <p:nvPr>
            <p:ph type="sldNum" sz="quarter" idx="10"/>
          </p:nvPr>
        </p:nvSpPr>
        <p:spPr/>
        <p:txBody>
          <a:bodyPr/>
          <a:lstStyle/>
          <a:p>
            <a:fld id="{DA2A69A0-74D3-45C7-8C8C-4A9B4B1C040F}" type="slidenum">
              <a:rPr lang="fr-FR" smtClean="0"/>
              <a:pPr/>
              <a:t>12</a:t>
            </a:fld>
            <a:endParaRPr lang="fr-FR"/>
          </a:p>
        </p:txBody>
      </p:sp>
    </p:spTree>
    <p:extLst>
      <p:ext uri="{BB962C8B-B14F-4D97-AF65-F5344CB8AC3E}">
        <p14:creationId xmlns:p14="http://schemas.microsoft.com/office/powerpoint/2010/main" xmlns="" val="16789948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Existing institutional</a:t>
            </a:r>
            <a:r>
              <a:rPr lang="en-US" baseline="0" dirty="0" smtClean="0"/>
              <a:t>  coordination and </a:t>
            </a:r>
            <a:r>
              <a:rPr lang="en-US" baseline="0" dirty="0" err="1" smtClean="0"/>
              <a:t>sectoral</a:t>
            </a:r>
            <a:r>
              <a:rPr lang="en-US" baseline="0" dirty="0" smtClean="0"/>
              <a:t> mechanism such as food security task force, </a:t>
            </a:r>
            <a:r>
              <a:rPr lang="en-US" i="1" baseline="0" dirty="0" err="1" smtClean="0"/>
              <a:t>woreda</a:t>
            </a:r>
            <a:r>
              <a:rPr lang="en-US" baseline="0" dirty="0" smtClean="0"/>
              <a:t> administration and </a:t>
            </a:r>
          </a:p>
          <a:p>
            <a:r>
              <a:rPr lang="en-US" baseline="0" dirty="0" smtClean="0"/>
              <a:t>-Social safety nets, along with IYCF and  other interventions related to food and WASH would make the intervention much more effective and create resilience to under-nutrition</a:t>
            </a:r>
          </a:p>
          <a:p>
            <a:r>
              <a:rPr lang="en-US" baseline="0" dirty="0" smtClean="0"/>
              <a:t>-Initial lessons are suggesting that need for emergency nutrition interventions have reduced due to such projects. For instance, in last three years, there was a need for only once for such intervention as compared to past where every six months interventions have happened.</a:t>
            </a:r>
          </a:p>
          <a:p>
            <a:r>
              <a:rPr lang="en-US" baseline="0" dirty="0" smtClean="0"/>
              <a:t>-Bottom up approach along with policy directive from the top helps in influencing donors and  stakeholders to undertake this pilot.</a:t>
            </a:r>
            <a:endParaRPr lang="en-IE" dirty="0"/>
          </a:p>
        </p:txBody>
      </p:sp>
      <p:sp>
        <p:nvSpPr>
          <p:cNvPr id="4" name="Slide Number Placeholder 3"/>
          <p:cNvSpPr>
            <a:spLocks noGrp="1"/>
          </p:cNvSpPr>
          <p:nvPr>
            <p:ph type="sldNum" sz="quarter" idx="10"/>
          </p:nvPr>
        </p:nvSpPr>
        <p:spPr/>
        <p:txBody>
          <a:bodyPr/>
          <a:lstStyle/>
          <a:p>
            <a:fld id="{DA2A69A0-74D3-45C7-8C8C-4A9B4B1C040F}" type="slidenum">
              <a:rPr lang="fr-FR" smtClean="0"/>
              <a:pPr/>
              <a:t>13</a:t>
            </a:fld>
            <a:endParaRPr lang="fr-FR"/>
          </a:p>
        </p:txBody>
      </p:sp>
    </p:spTree>
    <p:extLst>
      <p:ext uri="{BB962C8B-B14F-4D97-AF65-F5344CB8AC3E}">
        <p14:creationId xmlns:p14="http://schemas.microsoft.com/office/powerpoint/2010/main" xmlns="" val="15730730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Talking points</a:t>
            </a:r>
          </a:p>
          <a:p>
            <a:r>
              <a:rPr lang="en-US" dirty="0" smtClean="0"/>
              <a:t>-Discussions</a:t>
            </a:r>
            <a:r>
              <a:rPr lang="en-US" baseline="0" dirty="0" smtClean="0"/>
              <a:t> have happened with Federal </a:t>
            </a:r>
            <a:r>
              <a:rPr lang="en-US" baseline="0" dirty="0" err="1" smtClean="0"/>
              <a:t>MoH</a:t>
            </a:r>
            <a:r>
              <a:rPr lang="en-US" baseline="0" dirty="0" smtClean="0"/>
              <a:t>, UNICEF, WFP and FAO on how this pilot can be extended in other parts of the country</a:t>
            </a:r>
          </a:p>
          <a:p>
            <a:r>
              <a:rPr lang="en-US" dirty="0" smtClean="0"/>
              <a:t>-The pilot has been mentioned in the new revised</a:t>
            </a:r>
            <a:r>
              <a:rPr lang="en-US" baseline="0" dirty="0" smtClean="0"/>
              <a:t> National Nutrition </a:t>
            </a:r>
            <a:r>
              <a:rPr lang="en-US" baseline="0" dirty="0" err="1" smtClean="0"/>
              <a:t>Programme</a:t>
            </a:r>
            <a:endParaRPr lang="en-US" baseline="0" dirty="0" smtClean="0"/>
          </a:p>
          <a:p>
            <a:pPr marL="171450" indent="-171450">
              <a:buFontTx/>
              <a:buChar char="-"/>
            </a:pPr>
            <a:r>
              <a:rPr lang="en-US" baseline="0" dirty="0" smtClean="0"/>
              <a:t>Regional </a:t>
            </a:r>
            <a:r>
              <a:rPr lang="en-US" baseline="0" dirty="0" err="1" smtClean="0"/>
              <a:t>Govt</a:t>
            </a:r>
            <a:r>
              <a:rPr lang="en-US" baseline="0" dirty="0" smtClean="0"/>
              <a:t> has accepted the results and endorsed training manual on IYCF and PSNP for roll out in the region which is a great success.</a:t>
            </a:r>
          </a:p>
          <a:p>
            <a:pPr marL="171450" indent="-171450">
              <a:buFontTx/>
              <a:buChar char="-"/>
            </a:pPr>
            <a:r>
              <a:rPr lang="en-US" baseline="0" dirty="0" smtClean="0"/>
              <a:t>-An important aspect of social protection and nutrition is to support nutritionally vulnerable families during hunger season (with or without Supplementary Feeding Practices). Some initiatives have happened on how provision of Fresh Food Vouchers to families with </a:t>
            </a:r>
            <a:r>
              <a:rPr lang="en-US" baseline="0" dirty="0" err="1" smtClean="0"/>
              <a:t>malnourised</a:t>
            </a:r>
            <a:r>
              <a:rPr lang="en-US" baseline="0" dirty="0" smtClean="0"/>
              <a:t> children can help in improving dietary diversity and reduce morbidity rates. This pilot, if successful, will complement PSNP and also provide new direction to prevent under-nutrition in Ethiopia.</a:t>
            </a:r>
          </a:p>
          <a:p>
            <a:pPr marL="171450" indent="-171450">
              <a:buFontTx/>
              <a:buChar char="-"/>
            </a:pPr>
            <a:r>
              <a:rPr lang="en-US" baseline="0" dirty="0" smtClean="0"/>
              <a:t>Similarly, provision of MNP to families with Children under the age of 2 years and PLW is an option. Currently, there are discussion happening with GAIN and MI, if this can be rolled out as a part of IYCF and PSNP.</a:t>
            </a:r>
            <a:endParaRPr lang="en-IE" dirty="0"/>
          </a:p>
        </p:txBody>
      </p:sp>
      <p:sp>
        <p:nvSpPr>
          <p:cNvPr id="4" name="Slide Number Placeholder 3"/>
          <p:cNvSpPr>
            <a:spLocks noGrp="1"/>
          </p:cNvSpPr>
          <p:nvPr>
            <p:ph type="sldNum" sz="quarter" idx="10"/>
          </p:nvPr>
        </p:nvSpPr>
        <p:spPr/>
        <p:txBody>
          <a:bodyPr/>
          <a:lstStyle/>
          <a:p>
            <a:fld id="{DA2A69A0-74D3-45C7-8C8C-4A9B4B1C040F}" type="slidenum">
              <a:rPr lang="fr-FR" smtClean="0"/>
              <a:pPr/>
              <a:t>14</a:t>
            </a:fld>
            <a:endParaRPr lang="fr-FR"/>
          </a:p>
        </p:txBody>
      </p:sp>
    </p:spTree>
    <p:extLst>
      <p:ext uri="{BB962C8B-B14F-4D97-AF65-F5344CB8AC3E}">
        <p14:creationId xmlns:p14="http://schemas.microsoft.com/office/powerpoint/2010/main" xmlns="" val="30784334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Dessie</a:t>
            </a:r>
            <a:r>
              <a:rPr lang="en-US" dirty="0" smtClean="0"/>
              <a:t> </a:t>
            </a:r>
            <a:r>
              <a:rPr lang="en-US" baseline="0" dirty="0" smtClean="0"/>
              <a:t> </a:t>
            </a:r>
            <a:r>
              <a:rPr lang="en-US" baseline="0" dirty="0" err="1" smtClean="0"/>
              <a:t>Zuria</a:t>
            </a:r>
            <a:r>
              <a:rPr lang="en-US" baseline="0" dirty="0" smtClean="0"/>
              <a:t> was maintained hot </a:t>
            </a:r>
            <a:r>
              <a:rPr lang="en-US" baseline="0" smtClean="0"/>
              <a:t>spot priority list </a:t>
            </a:r>
            <a:endParaRPr lang="en-IE"/>
          </a:p>
        </p:txBody>
      </p:sp>
      <p:sp>
        <p:nvSpPr>
          <p:cNvPr id="4" name="Slide Number Placeholder 3"/>
          <p:cNvSpPr>
            <a:spLocks noGrp="1"/>
          </p:cNvSpPr>
          <p:nvPr>
            <p:ph type="sldNum" sz="quarter" idx="10"/>
          </p:nvPr>
        </p:nvSpPr>
        <p:spPr/>
        <p:txBody>
          <a:bodyPr/>
          <a:lstStyle/>
          <a:p>
            <a:fld id="{DA2A69A0-74D3-45C7-8C8C-4A9B4B1C040F}" type="slidenum">
              <a:rPr lang="fr-FR" smtClean="0"/>
              <a:pPr/>
              <a:t>15</a:t>
            </a:fld>
            <a:endParaRPr lang="fr-FR"/>
          </a:p>
        </p:txBody>
      </p:sp>
    </p:spTree>
    <p:extLst>
      <p:ext uri="{BB962C8B-B14F-4D97-AF65-F5344CB8AC3E}">
        <p14:creationId xmlns:p14="http://schemas.microsoft.com/office/powerpoint/2010/main" xmlns="" val="15730730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D51201FF-E532-42F2-9DA3-7FD84E5477A9}" type="datetime1">
              <a:rPr lang="fr-FR" smtClean="0"/>
              <a:pPr/>
              <a:t>13/05/2013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81EE925-639F-4C58-9CB9-A3576406038A}"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44B2211-12EC-4D1F-AACE-5926CED0228C}" type="datetime1">
              <a:rPr lang="fr-FR" smtClean="0"/>
              <a:pPr/>
              <a:t>13/05/2013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81EE925-639F-4C58-9CB9-A3576406038A}"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66FA5F4-7126-4960-B9B6-12779EA61EFF}" type="datetime1">
              <a:rPr lang="fr-FR" smtClean="0"/>
              <a:pPr/>
              <a:t>13/05/2013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81EE925-639F-4C58-9CB9-A3576406038A}"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4D68148-E446-439F-94ED-2F37E7FF3D31}" type="datetime1">
              <a:rPr lang="fr-FR" smtClean="0"/>
              <a:pPr/>
              <a:t>13/05/2013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81EE925-639F-4C58-9CB9-A3576406038A}"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43828688-E179-4EA5-945E-B3F69FB07790}" type="datetime1">
              <a:rPr lang="fr-FR" smtClean="0"/>
              <a:pPr/>
              <a:t>13/05/2013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81EE925-639F-4C58-9CB9-A3576406038A}"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997A9572-7D6C-4AAB-B478-E30C39E22B09}" type="datetime1">
              <a:rPr lang="fr-FR" smtClean="0"/>
              <a:pPr/>
              <a:t>13/05/2013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81EE925-639F-4C58-9CB9-A3576406038A}"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2CFDF63F-5EAF-4F05-90E1-C34ACDA35813}" type="datetime1">
              <a:rPr lang="fr-FR" smtClean="0"/>
              <a:pPr/>
              <a:t>13/05/2013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281EE925-639F-4C58-9CB9-A3576406038A}"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A0A0B68C-6E5E-4ACE-BD44-22BCA8FBD40C}" type="datetime1">
              <a:rPr lang="fr-FR" smtClean="0"/>
              <a:pPr/>
              <a:t>13/05/2013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281EE925-639F-4C58-9CB9-A3576406038A}"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22C2B9C-FEEE-444A-9E81-14D7C595D613}" type="datetime1">
              <a:rPr lang="fr-FR" smtClean="0"/>
              <a:pPr/>
              <a:t>13/05/2013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81EE925-639F-4C58-9CB9-A3576406038A}"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54AC5E10-464E-46CC-87F7-8372E948EA59}" type="datetime1">
              <a:rPr lang="fr-FR" smtClean="0"/>
              <a:pPr/>
              <a:t>13/05/2013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81EE925-639F-4C58-9CB9-A3576406038A}"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5A425E8D-D017-4812-A802-FE821E613B29}" type="datetime1">
              <a:rPr lang="fr-FR" smtClean="0"/>
              <a:pPr/>
              <a:t>13/05/2013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81EE925-639F-4C58-9CB9-A3576406038A}"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40C085-CF1F-49E8-B7A3-A78C698DB429}" type="datetime1">
              <a:rPr lang="fr-FR" smtClean="0"/>
              <a:pPr/>
              <a:t>13/05/2013</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1EE925-639F-4C58-9CB9-A3576406038A}"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comments" Target="../comments/comment1.xml"/><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14.jpe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4.png"/><Relationship Id="rId7" Type="http://schemas.openxmlformats.org/officeDocument/2006/relationships/diagramColors" Target="../diagrams/colors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l="38006"/>
          <a:stretch>
            <a:fillRect/>
          </a:stretch>
        </p:blipFill>
        <p:spPr bwMode="auto">
          <a:xfrm>
            <a:off x="0" y="188640"/>
            <a:ext cx="3528392" cy="543245"/>
          </a:xfrm>
          <a:prstGeom prst="rect">
            <a:avLst/>
          </a:prstGeom>
          <a:noFill/>
          <a:ln w="9525">
            <a:noFill/>
            <a:miter lim="800000"/>
            <a:headEnd/>
            <a:tailEnd/>
          </a:ln>
        </p:spPr>
      </p:pic>
      <p:sp>
        <p:nvSpPr>
          <p:cNvPr id="7" name="Rectangle 6"/>
          <p:cNvSpPr/>
          <p:nvPr/>
        </p:nvSpPr>
        <p:spPr>
          <a:xfrm>
            <a:off x="0" y="908720"/>
            <a:ext cx="9144000" cy="72008"/>
          </a:xfrm>
          <a:prstGeom prst="rect">
            <a:avLst/>
          </a:prstGeom>
          <a:solidFill>
            <a:srgbClr val="95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1" name="Rectangle 10"/>
          <p:cNvSpPr/>
          <p:nvPr/>
        </p:nvSpPr>
        <p:spPr>
          <a:xfrm>
            <a:off x="0" y="5445224"/>
            <a:ext cx="9144000" cy="21602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2" name="ZoneTexte 11"/>
          <p:cNvSpPr txBox="1"/>
          <p:nvPr/>
        </p:nvSpPr>
        <p:spPr>
          <a:xfrm>
            <a:off x="317791" y="5733256"/>
            <a:ext cx="8712968" cy="954107"/>
          </a:xfrm>
          <a:prstGeom prst="rect">
            <a:avLst/>
          </a:prstGeom>
          <a:noFill/>
        </p:spPr>
        <p:txBody>
          <a:bodyPr wrap="square" rtlCol="0">
            <a:spAutoFit/>
          </a:bodyPr>
          <a:lstStyle/>
          <a:p>
            <a:r>
              <a:rPr lang="fr-FR" sz="2000" b="1" dirty="0" smtClean="0">
                <a:latin typeface="Arial" pitchFamily="34" charset="0"/>
                <a:cs typeface="Arial" pitchFamily="34" charset="0"/>
              </a:rPr>
              <a:t>Pankaj Kumar</a:t>
            </a:r>
          </a:p>
          <a:p>
            <a:r>
              <a:rPr lang="fr-FR" b="1" dirty="0" smtClean="0">
                <a:latin typeface="Arial" pitchFamily="34" charset="0"/>
                <a:cs typeface="Arial" pitchFamily="34" charset="0"/>
              </a:rPr>
              <a:t>Director of Programmes </a:t>
            </a:r>
          </a:p>
          <a:p>
            <a:r>
              <a:rPr lang="fr-FR" b="1" dirty="0" smtClean="0">
                <a:latin typeface="Arial" pitchFamily="34" charset="0"/>
                <a:cs typeface="Arial" pitchFamily="34" charset="0"/>
              </a:rPr>
              <a:t>Concern </a:t>
            </a:r>
            <a:r>
              <a:rPr lang="fr-FR" b="1" dirty="0" err="1" smtClean="0">
                <a:latin typeface="Arial" pitchFamily="34" charset="0"/>
                <a:cs typeface="Arial" pitchFamily="34" charset="0"/>
              </a:rPr>
              <a:t>Worldwide</a:t>
            </a:r>
            <a:r>
              <a:rPr lang="fr-FR" b="1" dirty="0" smtClean="0">
                <a:latin typeface="Arial" pitchFamily="34" charset="0"/>
                <a:cs typeface="Arial" pitchFamily="34" charset="0"/>
              </a:rPr>
              <a:t>, Ethiopia Programme</a:t>
            </a:r>
            <a:endParaRPr lang="fr-FR" b="1" dirty="0">
              <a:latin typeface="Arial" pitchFamily="34" charset="0"/>
              <a:cs typeface="Arial" pitchFamily="34" charset="0"/>
            </a:endParaRPr>
          </a:p>
        </p:txBody>
      </p:sp>
      <p:sp>
        <p:nvSpPr>
          <p:cNvPr id="8" name="ZoneTexte 7"/>
          <p:cNvSpPr txBox="1"/>
          <p:nvPr/>
        </p:nvSpPr>
        <p:spPr>
          <a:xfrm>
            <a:off x="2699792" y="2924944"/>
            <a:ext cx="3948966" cy="369332"/>
          </a:xfrm>
          <a:prstGeom prst="rect">
            <a:avLst/>
          </a:prstGeom>
          <a:noFill/>
        </p:spPr>
        <p:txBody>
          <a:bodyPr wrap="none" rtlCol="0">
            <a:spAutoFit/>
          </a:bodyPr>
          <a:lstStyle/>
          <a:p>
            <a:r>
              <a:rPr lang="fr-FR" b="1" dirty="0" smtClean="0">
                <a:solidFill>
                  <a:schemeClr val="bg1"/>
                </a:solidFill>
              </a:rPr>
              <a:t>[ Illustration de couverture modifiable ]</a:t>
            </a:r>
            <a:endParaRPr lang="fr-FR" b="1" dirty="0">
              <a:solidFill>
                <a:schemeClr val="bg1"/>
              </a:solidFill>
            </a:endParaRPr>
          </a:p>
        </p:txBody>
      </p:sp>
      <p:pic>
        <p:nvPicPr>
          <p:cNvPr id="15" name="Picture 1" descr="CONCERN_WORLDWIDE"/>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415808" y="13418"/>
            <a:ext cx="1728192" cy="8902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 name="ZoneTexte 13"/>
          <p:cNvSpPr txBox="1"/>
          <p:nvPr/>
        </p:nvSpPr>
        <p:spPr>
          <a:xfrm>
            <a:off x="176611" y="1093673"/>
            <a:ext cx="3173580" cy="4031873"/>
          </a:xfrm>
          <a:prstGeom prst="rect">
            <a:avLst/>
          </a:prstGeom>
          <a:solidFill>
            <a:schemeClr val="bg1">
              <a:lumMod val="50000"/>
              <a:alpha val="77000"/>
            </a:schemeClr>
          </a:solidFill>
        </p:spPr>
        <p:txBody>
          <a:bodyPr wrap="square" rtlCol="0">
            <a:spAutoFit/>
          </a:bodyPr>
          <a:lstStyle/>
          <a:p>
            <a:r>
              <a:rPr lang="en-IE" sz="3200" b="1" dirty="0" smtClean="0">
                <a:solidFill>
                  <a:srgbClr val="002060"/>
                </a:solidFill>
                <a:latin typeface="Arial" pitchFamily="34" charset="0"/>
                <a:cs typeface="Arial" pitchFamily="34" charset="0"/>
              </a:rPr>
              <a:t>I</a:t>
            </a:r>
            <a:r>
              <a:rPr lang="en-IE" sz="2800" b="1" dirty="0" smtClean="0">
                <a:solidFill>
                  <a:srgbClr val="002060"/>
                </a:solidFill>
                <a:latin typeface="Arial" pitchFamily="34" charset="0"/>
                <a:cs typeface="Arial" pitchFamily="34" charset="0"/>
              </a:rPr>
              <a:t>mproving Infant and Young Child Feeding  </a:t>
            </a:r>
            <a:r>
              <a:rPr lang="en-IE" sz="2800" b="1" dirty="0">
                <a:solidFill>
                  <a:srgbClr val="002060"/>
                </a:solidFill>
                <a:latin typeface="Arial" pitchFamily="34" charset="0"/>
                <a:cs typeface="Arial" pitchFamily="34" charset="0"/>
              </a:rPr>
              <a:t>P</a:t>
            </a:r>
            <a:r>
              <a:rPr lang="en-IE" sz="2800" b="1" dirty="0" smtClean="0">
                <a:solidFill>
                  <a:srgbClr val="002060"/>
                </a:solidFill>
                <a:latin typeface="Arial" pitchFamily="34" charset="0"/>
                <a:cs typeface="Arial" pitchFamily="34" charset="0"/>
              </a:rPr>
              <a:t>ractices through the Productive Safety Net Programme, Ethiopia</a:t>
            </a:r>
            <a:endParaRPr lang="fr-FR" sz="3200" b="1" dirty="0">
              <a:solidFill>
                <a:srgbClr val="002060"/>
              </a:solidFill>
              <a:latin typeface="Arial" pitchFamily="34" charset="0"/>
              <a:cs typeface="Arial" pitchFamily="34" charset="0"/>
            </a:endParaRPr>
          </a:p>
        </p:txBody>
      </p:sp>
      <p:pic>
        <p:nvPicPr>
          <p:cNvPr id="14" name="Picture 13" descr="C:\Users\pankaj.kumar\AppData\Local\Microsoft\Windows\Temporary Internet Files\Content.Word\IMG_1796.jpg"/>
          <p:cNvPicPr/>
          <p:nvPr/>
        </p:nvPicPr>
        <p:blipFill>
          <a:blip r:embed="rId4" cstate="screen">
            <a:extLst>
              <a:ext uri="{28A0092B-C50C-407E-A947-70E740481C1C}">
                <a14:useLocalDpi xmlns:a14="http://schemas.microsoft.com/office/drawing/2010/main" xmlns=""/>
              </a:ext>
            </a:extLst>
          </a:blip>
          <a:srcRect/>
          <a:stretch>
            <a:fillRect/>
          </a:stretch>
        </p:blipFill>
        <p:spPr bwMode="auto">
          <a:xfrm>
            <a:off x="3563888" y="1093673"/>
            <a:ext cx="5299462" cy="4031873"/>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908720"/>
            <a:ext cx="9144000" cy="72008"/>
          </a:xfrm>
          <a:prstGeom prst="rect">
            <a:avLst/>
          </a:prstGeom>
          <a:solidFill>
            <a:srgbClr val="95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0" y="6552728"/>
            <a:ext cx="9144000" cy="3326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numéro de diapositive 7"/>
          <p:cNvSpPr>
            <a:spLocks noGrp="1"/>
          </p:cNvSpPr>
          <p:nvPr>
            <p:ph type="sldNum" sz="quarter" idx="12"/>
          </p:nvPr>
        </p:nvSpPr>
        <p:spPr>
          <a:xfrm>
            <a:off x="7046912" y="6520259"/>
            <a:ext cx="2133600" cy="365125"/>
          </a:xfrm>
        </p:spPr>
        <p:txBody>
          <a:bodyPr/>
          <a:lstStyle/>
          <a:p>
            <a:fld id="{281EE925-639F-4C58-9CB9-A3576406038A}" type="slidenum">
              <a:rPr lang="fr-FR" smtClean="0">
                <a:solidFill>
                  <a:schemeClr val="bg1"/>
                </a:solidFill>
              </a:rPr>
              <a:pPr/>
              <a:t>10</a:t>
            </a:fld>
            <a:endParaRPr lang="fr-FR" dirty="0">
              <a:solidFill>
                <a:schemeClr val="bg1"/>
              </a:solidFill>
            </a:endParaRPr>
          </a:p>
        </p:txBody>
      </p:sp>
      <p:sp>
        <p:nvSpPr>
          <p:cNvPr id="9" name="Espace réservé du pied de page 8"/>
          <p:cNvSpPr>
            <a:spLocks noGrp="1"/>
          </p:cNvSpPr>
          <p:nvPr>
            <p:ph type="ftr" sz="quarter" idx="11"/>
          </p:nvPr>
        </p:nvSpPr>
        <p:spPr>
          <a:xfrm>
            <a:off x="-36512" y="6520259"/>
            <a:ext cx="9001000" cy="365125"/>
          </a:xfrm>
        </p:spPr>
        <p:txBody>
          <a:bodyPr/>
          <a:lstStyle/>
          <a:p>
            <a:pPr algn="l"/>
            <a:r>
              <a:rPr lang="fr-FR" dirty="0" smtClean="0">
                <a:solidFill>
                  <a:schemeClr val="bg1"/>
                </a:solidFill>
              </a:rPr>
              <a:t>Conférence Internationale contre la malnutrition :  An </a:t>
            </a:r>
            <a:r>
              <a:rPr lang="fr-FR" dirty="0" err="1" smtClean="0">
                <a:solidFill>
                  <a:schemeClr val="bg1"/>
                </a:solidFill>
              </a:rPr>
              <a:t>Integrated</a:t>
            </a:r>
            <a:r>
              <a:rPr lang="fr-FR" dirty="0" smtClean="0">
                <a:solidFill>
                  <a:schemeClr val="bg1"/>
                </a:solidFill>
              </a:rPr>
              <a:t> </a:t>
            </a:r>
            <a:r>
              <a:rPr lang="fr-FR" dirty="0" err="1" smtClean="0">
                <a:solidFill>
                  <a:schemeClr val="bg1"/>
                </a:solidFill>
              </a:rPr>
              <a:t>Approach</a:t>
            </a:r>
            <a:r>
              <a:rPr lang="fr-FR" dirty="0" smtClean="0">
                <a:solidFill>
                  <a:schemeClr val="bg1"/>
                </a:solidFill>
              </a:rPr>
              <a:t> to </a:t>
            </a:r>
            <a:r>
              <a:rPr lang="fr-FR" dirty="0" err="1" smtClean="0">
                <a:solidFill>
                  <a:schemeClr val="bg1"/>
                </a:solidFill>
              </a:rPr>
              <a:t>Improving</a:t>
            </a:r>
            <a:r>
              <a:rPr lang="fr-FR" dirty="0" smtClean="0">
                <a:solidFill>
                  <a:schemeClr val="bg1"/>
                </a:solidFill>
              </a:rPr>
              <a:t> IYCF practices </a:t>
            </a:r>
            <a:endParaRPr lang="fr-FR" dirty="0">
              <a:solidFill>
                <a:schemeClr val="bg1"/>
              </a:solidFill>
            </a:endParaRPr>
          </a:p>
        </p:txBody>
      </p:sp>
      <p:pic>
        <p:nvPicPr>
          <p:cNvPr id="10" name="Picture 2"/>
          <p:cNvPicPr>
            <a:picLocks noChangeAspect="1" noChangeArrowheads="1"/>
          </p:cNvPicPr>
          <p:nvPr/>
        </p:nvPicPr>
        <p:blipFill>
          <a:blip r:embed="rId2" cstate="print"/>
          <a:srcRect/>
          <a:stretch>
            <a:fillRect/>
          </a:stretch>
        </p:blipFill>
        <p:spPr bwMode="auto">
          <a:xfrm>
            <a:off x="179512" y="148596"/>
            <a:ext cx="3456384" cy="549061"/>
          </a:xfrm>
          <a:prstGeom prst="rect">
            <a:avLst/>
          </a:prstGeom>
          <a:noFill/>
          <a:ln w="9525">
            <a:noFill/>
            <a:miter lim="800000"/>
            <a:headEnd/>
            <a:tailEnd/>
          </a:ln>
        </p:spPr>
      </p:pic>
      <p:graphicFrame>
        <p:nvGraphicFramePr>
          <p:cNvPr id="2" name="Table 1"/>
          <p:cNvGraphicFramePr>
            <a:graphicFrameLocks noGrp="1"/>
          </p:cNvGraphicFramePr>
          <p:nvPr>
            <p:extLst>
              <p:ext uri="{D42A27DB-BD31-4B8C-83A1-F6EECF244321}">
                <p14:modId xmlns:p14="http://schemas.microsoft.com/office/powerpoint/2010/main" xmlns="" val="1903410823"/>
              </p:ext>
            </p:extLst>
          </p:nvPr>
        </p:nvGraphicFramePr>
        <p:xfrm>
          <a:off x="323528" y="1628800"/>
          <a:ext cx="8496944" cy="4752527"/>
        </p:xfrm>
        <a:graphic>
          <a:graphicData uri="http://schemas.openxmlformats.org/drawingml/2006/table">
            <a:tbl>
              <a:tblPr>
                <a:tableStyleId>{69CF1AB2-1976-4502-BF36-3FF5EA218861}</a:tableStyleId>
              </a:tblPr>
              <a:tblGrid>
                <a:gridCol w="5616624"/>
                <a:gridCol w="1440160"/>
                <a:gridCol w="1440160"/>
              </a:tblGrid>
              <a:tr h="833037">
                <a:tc>
                  <a:txBody>
                    <a:bodyPr/>
                    <a:lstStyle/>
                    <a:p>
                      <a:pPr algn="ctr">
                        <a:lnSpc>
                          <a:spcPct val="115000"/>
                        </a:lnSpc>
                        <a:spcAft>
                          <a:spcPts val="0"/>
                        </a:spcAft>
                      </a:pPr>
                      <a:r>
                        <a:rPr lang="en-IE" sz="1800" b="1" i="1" dirty="0" smtClean="0">
                          <a:latin typeface="Arial" pitchFamily="34" charset="0"/>
                          <a:cs typeface="Arial" pitchFamily="34" charset="0"/>
                        </a:rPr>
                        <a:t>Key IYCF Practices </a:t>
                      </a:r>
                      <a:endParaRPr lang="en-IE" sz="1800" b="1" i="1" dirty="0">
                        <a:latin typeface="Arial" pitchFamily="34" charset="0"/>
                        <a:ea typeface="Calibri"/>
                        <a:cs typeface="Arial" pitchFamily="34" charset="0"/>
                      </a:endParaRPr>
                    </a:p>
                  </a:txBody>
                  <a:tcPr marL="103430" marR="103430" marT="0" marB="0" anchor="ctr"/>
                </a:tc>
                <a:tc>
                  <a:txBody>
                    <a:bodyPr/>
                    <a:lstStyle/>
                    <a:p>
                      <a:pPr>
                        <a:lnSpc>
                          <a:spcPct val="115000"/>
                        </a:lnSpc>
                        <a:spcAft>
                          <a:spcPts val="0"/>
                        </a:spcAft>
                      </a:pPr>
                      <a:r>
                        <a:rPr lang="en-IE" sz="1800" i="1" baseline="0" dirty="0" smtClean="0">
                          <a:latin typeface="Arial" pitchFamily="34" charset="0"/>
                          <a:cs typeface="Arial" pitchFamily="34" charset="0"/>
                        </a:rPr>
                        <a:t>Baseline  (Nov 2010)</a:t>
                      </a:r>
                      <a:endParaRPr lang="en-IE" sz="1800" i="1" dirty="0">
                        <a:latin typeface="Arial" pitchFamily="34" charset="0"/>
                        <a:ea typeface="Calibri"/>
                        <a:cs typeface="Arial" pitchFamily="34" charset="0"/>
                      </a:endParaRPr>
                    </a:p>
                  </a:txBody>
                  <a:tcPr marL="103430" marR="103430" marT="0" marB="0" anchor="ctr"/>
                </a:tc>
                <a:tc>
                  <a:txBody>
                    <a:bodyPr/>
                    <a:lstStyle/>
                    <a:p>
                      <a:pPr>
                        <a:lnSpc>
                          <a:spcPct val="115000"/>
                        </a:lnSpc>
                        <a:spcAft>
                          <a:spcPts val="0"/>
                        </a:spcAft>
                      </a:pPr>
                      <a:r>
                        <a:rPr lang="en-US" sz="1800" i="1" dirty="0" smtClean="0">
                          <a:latin typeface="Arial" pitchFamily="34" charset="0"/>
                          <a:ea typeface="+mn-ea"/>
                          <a:cs typeface="Arial" pitchFamily="34" charset="0"/>
                        </a:rPr>
                        <a:t>End line </a:t>
                      </a:r>
                      <a:r>
                        <a:rPr lang="en-US" sz="1800" i="1" baseline="0" dirty="0" smtClean="0">
                          <a:latin typeface="Arial" pitchFamily="34" charset="0"/>
                          <a:ea typeface="+mn-ea"/>
                          <a:cs typeface="Arial" pitchFamily="34" charset="0"/>
                        </a:rPr>
                        <a:t> (Jun  2012)</a:t>
                      </a:r>
                      <a:endParaRPr lang="en-IE" sz="1800" i="1" dirty="0">
                        <a:latin typeface="Arial" pitchFamily="34" charset="0"/>
                        <a:ea typeface="Calibri"/>
                        <a:cs typeface="Arial" pitchFamily="34" charset="0"/>
                      </a:endParaRPr>
                    </a:p>
                  </a:txBody>
                  <a:tcPr marL="103430" marR="103430" marT="0" marB="0" anchor="ctr"/>
                </a:tc>
              </a:tr>
              <a:tr h="924106">
                <a:tc>
                  <a:txBody>
                    <a:bodyPr/>
                    <a:lstStyle/>
                    <a:p>
                      <a:pPr>
                        <a:spcAft>
                          <a:spcPts val="0"/>
                        </a:spcAft>
                      </a:pPr>
                      <a:r>
                        <a:rPr lang="en-IE" sz="1800" b="1" dirty="0" smtClean="0">
                          <a:latin typeface="Arial" pitchFamily="34" charset="0"/>
                          <a:cs typeface="Arial" pitchFamily="34" charset="0"/>
                        </a:rPr>
                        <a:t>Minimum acceptable</a:t>
                      </a:r>
                      <a:r>
                        <a:rPr lang="en-IE" sz="1800" b="1" baseline="0" dirty="0" smtClean="0">
                          <a:latin typeface="Arial" pitchFamily="34" charset="0"/>
                          <a:cs typeface="Arial" pitchFamily="34" charset="0"/>
                        </a:rPr>
                        <a:t> diet</a:t>
                      </a:r>
                      <a:r>
                        <a:rPr lang="en-IE" sz="1800" baseline="0" dirty="0" smtClean="0">
                          <a:latin typeface="Arial" pitchFamily="34" charset="0"/>
                          <a:cs typeface="Arial" pitchFamily="34" charset="0"/>
                        </a:rPr>
                        <a:t>: </a:t>
                      </a:r>
                      <a:r>
                        <a:rPr lang="en-IE" sz="1800" dirty="0" smtClean="0">
                          <a:latin typeface="Arial" pitchFamily="34" charset="0"/>
                          <a:cs typeface="Arial" pitchFamily="34" charset="0"/>
                        </a:rPr>
                        <a:t>Children aged 6–23 </a:t>
                      </a:r>
                      <a:r>
                        <a:rPr lang="en-IE" sz="1800" dirty="0">
                          <a:latin typeface="Arial" pitchFamily="34" charset="0"/>
                          <a:cs typeface="Arial" pitchFamily="34" charset="0"/>
                        </a:rPr>
                        <a:t>months </a:t>
                      </a:r>
                      <a:r>
                        <a:rPr lang="en-IE" sz="1800" dirty="0" smtClean="0">
                          <a:latin typeface="Arial" pitchFamily="34" charset="0"/>
                          <a:cs typeface="Arial" pitchFamily="34" charset="0"/>
                        </a:rPr>
                        <a:t>who </a:t>
                      </a:r>
                      <a:r>
                        <a:rPr lang="en-IE" sz="1800" dirty="0">
                          <a:latin typeface="Arial" pitchFamily="34" charset="0"/>
                          <a:cs typeface="Arial" pitchFamily="34" charset="0"/>
                        </a:rPr>
                        <a:t>receive </a:t>
                      </a:r>
                      <a:r>
                        <a:rPr lang="en-IE" sz="1800" dirty="0" smtClean="0">
                          <a:latin typeface="Arial" pitchFamily="34" charset="0"/>
                          <a:cs typeface="Arial" pitchFamily="34" charset="0"/>
                        </a:rPr>
                        <a:t>minimum acceptable dietary diversity and frequency</a:t>
                      </a:r>
                      <a:r>
                        <a:rPr lang="en-IE" sz="1800" baseline="0" dirty="0" smtClean="0">
                          <a:latin typeface="Arial" pitchFamily="34" charset="0"/>
                          <a:cs typeface="Arial" pitchFamily="34" charset="0"/>
                        </a:rPr>
                        <a:t> of meals</a:t>
                      </a:r>
                      <a:endParaRPr lang="en-IE" sz="1800" dirty="0">
                        <a:solidFill>
                          <a:srgbClr val="000000"/>
                        </a:solidFill>
                        <a:latin typeface="Arial" pitchFamily="34" charset="0"/>
                        <a:ea typeface="Calibri"/>
                        <a:cs typeface="Arial" pitchFamily="34" charset="0"/>
                      </a:endParaRPr>
                    </a:p>
                  </a:txBody>
                  <a:tcPr marL="103430" marR="103430" marT="0" marB="0" anchor="ctr"/>
                </a:tc>
                <a:tc>
                  <a:txBody>
                    <a:bodyPr/>
                    <a:lstStyle/>
                    <a:p>
                      <a:pPr algn="ctr">
                        <a:lnSpc>
                          <a:spcPct val="115000"/>
                        </a:lnSpc>
                        <a:spcAft>
                          <a:spcPts val="0"/>
                        </a:spcAft>
                      </a:pPr>
                      <a:r>
                        <a:rPr lang="en-IE" sz="1800" dirty="0" smtClean="0">
                          <a:solidFill>
                            <a:schemeClr val="tx1"/>
                          </a:solidFill>
                          <a:latin typeface="Arial" pitchFamily="34" charset="0"/>
                          <a:ea typeface="Calibri"/>
                          <a:cs typeface="Arial" pitchFamily="34" charset="0"/>
                        </a:rPr>
                        <a:t>10%</a:t>
                      </a:r>
                      <a:endParaRPr lang="en-IE" sz="1800" dirty="0">
                        <a:solidFill>
                          <a:schemeClr val="tx1"/>
                        </a:solidFill>
                        <a:latin typeface="Arial" pitchFamily="34" charset="0"/>
                        <a:ea typeface="Calibri"/>
                        <a:cs typeface="Arial" pitchFamily="34" charset="0"/>
                      </a:endParaRPr>
                    </a:p>
                  </a:txBody>
                  <a:tcPr marL="103430" marR="103430" marT="0" marB="0" anchor="ctr"/>
                </a:tc>
                <a:tc>
                  <a:txBody>
                    <a:bodyPr/>
                    <a:lstStyle/>
                    <a:p>
                      <a:pPr algn="ctr">
                        <a:lnSpc>
                          <a:spcPct val="115000"/>
                        </a:lnSpc>
                        <a:spcAft>
                          <a:spcPts val="0"/>
                        </a:spcAft>
                      </a:pPr>
                      <a:r>
                        <a:rPr lang="en-US" sz="1800" dirty="0" smtClean="0">
                          <a:solidFill>
                            <a:srgbClr val="FF0000"/>
                          </a:solidFill>
                          <a:latin typeface="Arial" pitchFamily="34" charset="0"/>
                          <a:ea typeface="Calibri"/>
                          <a:cs typeface="Arial" pitchFamily="34" charset="0"/>
                        </a:rPr>
                        <a:t>33%</a:t>
                      </a:r>
                      <a:endParaRPr lang="en-IE" sz="1800" dirty="0">
                        <a:solidFill>
                          <a:srgbClr val="FF0000"/>
                        </a:solidFill>
                        <a:latin typeface="Arial" pitchFamily="34" charset="0"/>
                        <a:ea typeface="Calibri"/>
                        <a:cs typeface="Arial" pitchFamily="34" charset="0"/>
                      </a:endParaRPr>
                    </a:p>
                  </a:txBody>
                  <a:tcPr marL="103430" marR="103430" marT="0" marB="0" anchor="ctr"/>
                </a:tc>
              </a:tr>
              <a:tr h="1160555">
                <a:tc>
                  <a:txBody>
                    <a:bodyPr/>
                    <a:lstStyle/>
                    <a:p>
                      <a:pPr>
                        <a:spcAft>
                          <a:spcPts val="0"/>
                        </a:spcAft>
                      </a:pPr>
                      <a:r>
                        <a:rPr lang="en-IE" sz="1800" b="1" dirty="0" smtClean="0">
                          <a:latin typeface="Arial" pitchFamily="34" charset="0"/>
                          <a:cs typeface="Arial" pitchFamily="34" charset="0"/>
                        </a:rPr>
                        <a:t>Consumption</a:t>
                      </a:r>
                      <a:r>
                        <a:rPr lang="en-IE" sz="1800" b="1" baseline="0" dirty="0" smtClean="0">
                          <a:latin typeface="Arial" pitchFamily="34" charset="0"/>
                          <a:cs typeface="Arial" pitchFamily="34" charset="0"/>
                        </a:rPr>
                        <a:t> of iron rich foods: </a:t>
                      </a:r>
                      <a:r>
                        <a:rPr lang="en-IE" sz="1800" b="0" baseline="0" dirty="0" smtClean="0">
                          <a:latin typeface="Arial" pitchFamily="34" charset="0"/>
                          <a:cs typeface="Arial" pitchFamily="34" charset="0"/>
                        </a:rPr>
                        <a:t>Proportion of children aged 0-23 months who receive iron-rich food or iron fortified food specially for infant and young children, or food that is fortified at home</a:t>
                      </a:r>
                      <a:endParaRPr lang="en-IE" sz="1800" b="0" dirty="0">
                        <a:solidFill>
                          <a:srgbClr val="000000"/>
                        </a:solidFill>
                        <a:latin typeface="Arial" pitchFamily="34" charset="0"/>
                        <a:ea typeface="Calibri"/>
                        <a:cs typeface="Arial" pitchFamily="34" charset="0"/>
                      </a:endParaRPr>
                    </a:p>
                  </a:txBody>
                  <a:tcPr marL="103430" marR="103430" marT="0" marB="0" anchor="ctr"/>
                </a:tc>
                <a:tc>
                  <a:txBody>
                    <a:bodyPr/>
                    <a:lstStyle/>
                    <a:p>
                      <a:pPr algn="ctr">
                        <a:lnSpc>
                          <a:spcPct val="115000"/>
                        </a:lnSpc>
                        <a:spcAft>
                          <a:spcPts val="0"/>
                        </a:spcAft>
                      </a:pPr>
                      <a:r>
                        <a:rPr lang="en-IE" sz="1800" dirty="0" smtClean="0">
                          <a:solidFill>
                            <a:schemeClr val="tx1"/>
                          </a:solidFill>
                          <a:latin typeface="Arial" pitchFamily="34" charset="0"/>
                          <a:ea typeface="Calibri"/>
                          <a:cs typeface="Arial" pitchFamily="34" charset="0"/>
                        </a:rPr>
                        <a:t>4%</a:t>
                      </a:r>
                      <a:endParaRPr lang="en-IE" sz="1800" dirty="0">
                        <a:solidFill>
                          <a:schemeClr val="tx1"/>
                        </a:solidFill>
                        <a:latin typeface="Arial" pitchFamily="34" charset="0"/>
                        <a:ea typeface="Calibri"/>
                        <a:cs typeface="Arial" pitchFamily="34" charset="0"/>
                      </a:endParaRPr>
                    </a:p>
                  </a:txBody>
                  <a:tcPr marL="103430" marR="103430" marT="0" marB="0" anchor="ctr"/>
                </a:tc>
                <a:tc>
                  <a:txBody>
                    <a:bodyPr/>
                    <a:lstStyle/>
                    <a:p>
                      <a:pPr algn="ctr">
                        <a:lnSpc>
                          <a:spcPct val="115000"/>
                        </a:lnSpc>
                        <a:spcAft>
                          <a:spcPts val="0"/>
                        </a:spcAft>
                      </a:pPr>
                      <a:r>
                        <a:rPr lang="en-US" sz="1800" b="0" dirty="0" smtClean="0">
                          <a:solidFill>
                            <a:srgbClr val="FF0000"/>
                          </a:solidFill>
                          <a:latin typeface="Arial" pitchFamily="34" charset="0"/>
                          <a:ea typeface="Calibri"/>
                          <a:cs typeface="Arial" pitchFamily="34" charset="0"/>
                        </a:rPr>
                        <a:t>6.4%</a:t>
                      </a:r>
                      <a:endParaRPr lang="en-IE" sz="1800" b="0" dirty="0">
                        <a:solidFill>
                          <a:srgbClr val="FF0000"/>
                        </a:solidFill>
                        <a:latin typeface="Arial" pitchFamily="34" charset="0"/>
                        <a:ea typeface="Calibri"/>
                        <a:cs typeface="Arial" pitchFamily="34" charset="0"/>
                      </a:endParaRPr>
                    </a:p>
                  </a:txBody>
                  <a:tcPr marL="103430" marR="103430" marT="0" marB="0" anchor="ctr"/>
                </a:tc>
              </a:tr>
              <a:tr h="870416">
                <a:tc>
                  <a:txBody>
                    <a:bodyPr/>
                    <a:lstStyle/>
                    <a:p>
                      <a:pPr>
                        <a:spcAft>
                          <a:spcPts val="0"/>
                        </a:spcAft>
                      </a:pPr>
                      <a:r>
                        <a:rPr lang="en-IE" sz="1800" b="1" dirty="0" smtClean="0">
                          <a:latin typeface="Arial" pitchFamily="34" charset="0"/>
                          <a:cs typeface="Arial" pitchFamily="34" charset="0"/>
                        </a:rPr>
                        <a:t>Introduction of solid, semi-solid or soft foods: </a:t>
                      </a:r>
                      <a:r>
                        <a:rPr lang="en-IE" sz="1800" b="0" dirty="0" smtClean="0">
                          <a:latin typeface="Arial" pitchFamily="34" charset="0"/>
                          <a:cs typeface="Arial" pitchFamily="34" charset="0"/>
                        </a:rPr>
                        <a:t>Proportion of infants aged 6-8 months who receive solid, semi-solid or soft foods</a:t>
                      </a:r>
                      <a:endParaRPr lang="en-IE" sz="1800" b="0" dirty="0">
                        <a:solidFill>
                          <a:srgbClr val="000000"/>
                        </a:solidFill>
                        <a:latin typeface="Arial" pitchFamily="34" charset="0"/>
                        <a:ea typeface="Calibri"/>
                        <a:cs typeface="Arial" pitchFamily="34" charset="0"/>
                      </a:endParaRPr>
                    </a:p>
                  </a:txBody>
                  <a:tcPr marL="103430" marR="103430" marT="0" marB="0" anchor="ctr"/>
                </a:tc>
                <a:tc>
                  <a:txBody>
                    <a:bodyPr/>
                    <a:lstStyle/>
                    <a:p>
                      <a:pPr algn="ctr">
                        <a:lnSpc>
                          <a:spcPct val="115000"/>
                        </a:lnSpc>
                        <a:spcAft>
                          <a:spcPts val="0"/>
                        </a:spcAft>
                      </a:pPr>
                      <a:r>
                        <a:rPr lang="en-IE" sz="1800" dirty="0" smtClean="0">
                          <a:solidFill>
                            <a:schemeClr val="tx1"/>
                          </a:solidFill>
                          <a:latin typeface="Arial" pitchFamily="34" charset="0"/>
                          <a:ea typeface="Calibri"/>
                          <a:cs typeface="Arial" pitchFamily="34" charset="0"/>
                        </a:rPr>
                        <a:t>64%</a:t>
                      </a:r>
                      <a:endParaRPr lang="en-IE" sz="1800" dirty="0">
                        <a:solidFill>
                          <a:schemeClr val="tx1"/>
                        </a:solidFill>
                        <a:latin typeface="Arial" pitchFamily="34" charset="0"/>
                        <a:ea typeface="Calibri"/>
                        <a:cs typeface="Arial" pitchFamily="34" charset="0"/>
                      </a:endParaRPr>
                    </a:p>
                  </a:txBody>
                  <a:tcPr marL="103430" marR="103430" marT="0" marB="0" anchor="ctr"/>
                </a:tc>
                <a:tc>
                  <a:txBody>
                    <a:bodyPr/>
                    <a:lstStyle/>
                    <a:p>
                      <a:pPr algn="ctr">
                        <a:lnSpc>
                          <a:spcPct val="115000"/>
                        </a:lnSpc>
                        <a:spcAft>
                          <a:spcPts val="0"/>
                        </a:spcAft>
                      </a:pPr>
                      <a:r>
                        <a:rPr lang="en-US" sz="1800" dirty="0" smtClean="0">
                          <a:solidFill>
                            <a:schemeClr val="tx1"/>
                          </a:solidFill>
                          <a:latin typeface="Arial" pitchFamily="34" charset="0"/>
                          <a:ea typeface="Calibri"/>
                          <a:cs typeface="Arial" pitchFamily="34" charset="0"/>
                        </a:rPr>
                        <a:t>70%</a:t>
                      </a:r>
                      <a:endParaRPr lang="en-IE" sz="1800" dirty="0">
                        <a:solidFill>
                          <a:schemeClr val="tx1"/>
                        </a:solidFill>
                        <a:latin typeface="Arial" pitchFamily="34" charset="0"/>
                        <a:ea typeface="Calibri"/>
                        <a:cs typeface="Arial" pitchFamily="34" charset="0"/>
                      </a:endParaRPr>
                    </a:p>
                  </a:txBody>
                  <a:tcPr marL="103430" marR="103430" marT="0" marB="0" anchor="ctr"/>
                </a:tc>
              </a:tr>
              <a:tr h="964413">
                <a:tc>
                  <a:txBody>
                    <a:bodyPr/>
                    <a:lstStyle/>
                    <a:p>
                      <a:pPr>
                        <a:spcAft>
                          <a:spcPts val="0"/>
                        </a:spcAft>
                      </a:pPr>
                      <a:r>
                        <a:rPr lang="en-US" sz="1800" b="1" dirty="0" smtClean="0">
                          <a:solidFill>
                            <a:schemeClr val="dk1"/>
                          </a:solidFill>
                          <a:latin typeface="Arial" pitchFamily="34" charset="0"/>
                          <a:ea typeface="+mn-ea"/>
                          <a:cs typeface="Arial" pitchFamily="34" charset="0"/>
                        </a:rPr>
                        <a:t>Stunting:</a:t>
                      </a:r>
                      <a:r>
                        <a:rPr lang="en-US" sz="1800" b="1" baseline="0" dirty="0" smtClean="0">
                          <a:solidFill>
                            <a:schemeClr val="dk1"/>
                          </a:solidFill>
                          <a:latin typeface="Arial" pitchFamily="34" charset="0"/>
                          <a:ea typeface="+mn-ea"/>
                          <a:cs typeface="Arial" pitchFamily="34" charset="0"/>
                        </a:rPr>
                        <a:t> </a:t>
                      </a:r>
                      <a:r>
                        <a:rPr lang="en-US" sz="1800" b="0" baseline="0" dirty="0" smtClean="0">
                          <a:solidFill>
                            <a:schemeClr val="dk1"/>
                          </a:solidFill>
                          <a:latin typeface="Arial" pitchFamily="34" charset="0"/>
                          <a:ea typeface="+mn-ea"/>
                          <a:cs typeface="Arial" pitchFamily="34" charset="0"/>
                        </a:rPr>
                        <a:t>Proportion of children aged 6-23 months who are chronically malnourished </a:t>
                      </a:r>
                      <a:endParaRPr lang="en-IE" sz="1800" b="0" dirty="0">
                        <a:solidFill>
                          <a:srgbClr val="000000"/>
                        </a:solidFill>
                        <a:latin typeface="Arial" pitchFamily="34" charset="0"/>
                        <a:ea typeface="Calibri"/>
                        <a:cs typeface="Arial" pitchFamily="34" charset="0"/>
                      </a:endParaRPr>
                    </a:p>
                  </a:txBody>
                  <a:tcPr marL="103430" marR="103430" marT="0" marB="0" anchor="ctr"/>
                </a:tc>
                <a:tc>
                  <a:txBody>
                    <a:bodyPr/>
                    <a:lstStyle/>
                    <a:p>
                      <a:pPr algn="ctr">
                        <a:lnSpc>
                          <a:spcPct val="115000"/>
                        </a:lnSpc>
                        <a:spcAft>
                          <a:spcPts val="0"/>
                        </a:spcAft>
                      </a:pPr>
                      <a:r>
                        <a:rPr lang="en-IE" sz="1800" dirty="0" smtClean="0">
                          <a:solidFill>
                            <a:srgbClr val="FF0000"/>
                          </a:solidFill>
                          <a:latin typeface="Arial" pitchFamily="34" charset="0"/>
                          <a:ea typeface="Calibri"/>
                          <a:cs typeface="Arial" pitchFamily="34" charset="0"/>
                        </a:rPr>
                        <a:t>53.8% </a:t>
                      </a:r>
                    </a:p>
                    <a:p>
                      <a:pPr algn="ctr">
                        <a:lnSpc>
                          <a:spcPct val="115000"/>
                        </a:lnSpc>
                        <a:spcAft>
                          <a:spcPts val="0"/>
                        </a:spcAft>
                      </a:pPr>
                      <a:r>
                        <a:rPr lang="en-IE" sz="1400" dirty="0" smtClean="0">
                          <a:solidFill>
                            <a:srgbClr val="FF0000"/>
                          </a:solidFill>
                          <a:latin typeface="Arial" pitchFamily="34" charset="0"/>
                          <a:ea typeface="Calibri"/>
                          <a:cs typeface="Arial" pitchFamily="34" charset="0"/>
                        </a:rPr>
                        <a:t>(95% CI 48.1-59.5)</a:t>
                      </a:r>
                      <a:endParaRPr lang="en-IE" sz="1600" dirty="0">
                        <a:solidFill>
                          <a:srgbClr val="FF0000"/>
                        </a:solidFill>
                        <a:latin typeface="Arial" pitchFamily="34" charset="0"/>
                        <a:ea typeface="Calibri"/>
                        <a:cs typeface="Arial" pitchFamily="34" charset="0"/>
                      </a:endParaRPr>
                    </a:p>
                  </a:txBody>
                  <a:tcPr marL="103430" marR="103430" marT="0" marB="0" anchor="ctr"/>
                </a:tc>
                <a:tc>
                  <a:txBody>
                    <a:bodyPr/>
                    <a:lstStyle/>
                    <a:p>
                      <a:pPr algn="ctr">
                        <a:lnSpc>
                          <a:spcPct val="115000"/>
                        </a:lnSpc>
                        <a:spcAft>
                          <a:spcPts val="0"/>
                        </a:spcAft>
                      </a:pPr>
                      <a:r>
                        <a:rPr lang="en-US" sz="1800" b="0" dirty="0" smtClean="0">
                          <a:solidFill>
                            <a:srgbClr val="FF0000"/>
                          </a:solidFill>
                          <a:latin typeface="Arial" pitchFamily="34" charset="0"/>
                          <a:ea typeface="Calibri"/>
                          <a:cs typeface="Arial" pitchFamily="34" charset="0"/>
                        </a:rPr>
                        <a:t>46.1% </a:t>
                      </a:r>
                    </a:p>
                    <a:p>
                      <a:pPr algn="ctr">
                        <a:lnSpc>
                          <a:spcPct val="115000"/>
                        </a:lnSpc>
                        <a:spcAft>
                          <a:spcPts val="0"/>
                        </a:spcAft>
                      </a:pPr>
                      <a:r>
                        <a:rPr lang="en-US" sz="1400" b="0" dirty="0" smtClean="0">
                          <a:solidFill>
                            <a:srgbClr val="FF0000"/>
                          </a:solidFill>
                          <a:latin typeface="Arial" pitchFamily="34" charset="0"/>
                          <a:ea typeface="Calibri"/>
                          <a:cs typeface="Arial" pitchFamily="34" charset="0"/>
                        </a:rPr>
                        <a:t>(95% C.I. 42.2-50.1)</a:t>
                      </a:r>
                      <a:endParaRPr lang="en-IE" sz="1400" b="0" dirty="0">
                        <a:solidFill>
                          <a:srgbClr val="FF0000"/>
                        </a:solidFill>
                        <a:latin typeface="Arial" pitchFamily="34" charset="0"/>
                        <a:ea typeface="Calibri"/>
                        <a:cs typeface="Arial" pitchFamily="34" charset="0"/>
                      </a:endParaRPr>
                    </a:p>
                  </a:txBody>
                  <a:tcPr marL="103430" marR="103430" marT="0" marB="0" anchor="ctr"/>
                </a:tc>
              </a:tr>
            </a:tbl>
          </a:graphicData>
        </a:graphic>
      </p:graphicFrame>
      <p:sp>
        <p:nvSpPr>
          <p:cNvPr id="3" name="TextBox 2"/>
          <p:cNvSpPr txBox="1"/>
          <p:nvPr/>
        </p:nvSpPr>
        <p:spPr>
          <a:xfrm>
            <a:off x="323528" y="973358"/>
            <a:ext cx="8496944" cy="461665"/>
          </a:xfrm>
          <a:prstGeom prst="rect">
            <a:avLst/>
          </a:prstGeom>
          <a:noFill/>
        </p:spPr>
        <p:txBody>
          <a:bodyPr wrap="square" rtlCol="0">
            <a:spAutoFit/>
          </a:bodyPr>
          <a:lstStyle/>
          <a:p>
            <a:r>
              <a:rPr lang="en-US" sz="2400" b="1" dirty="0" smtClean="0">
                <a:solidFill>
                  <a:srgbClr val="00B0F0"/>
                </a:solidFill>
              </a:rPr>
              <a:t>Results: Improvements in IYCF </a:t>
            </a:r>
            <a:r>
              <a:rPr lang="en-US" sz="2400" b="1" dirty="0" err="1" smtClean="0">
                <a:solidFill>
                  <a:srgbClr val="00B0F0"/>
                </a:solidFill>
              </a:rPr>
              <a:t>behaviour</a:t>
            </a:r>
            <a:r>
              <a:rPr lang="en-US" sz="2400" b="1" dirty="0" smtClean="0">
                <a:solidFill>
                  <a:srgbClr val="00B0F0"/>
                </a:solidFill>
              </a:rPr>
              <a:t>  (contd</a:t>
            </a:r>
            <a:r>
              <a:rPr lang="en-US" sz="2400" b="1" dirty="0">
                <a:solidFill>
                  <a:srgbClr val="00B0F0"/>
                </a:solidFill>
              </a:rPr>
              <a:t>.</a:t>
            </a:r>
            <a:r>
              <a:rPr lang="en-US" sz="2400" b="1" dirty="0" smtClean="0">
                <a:solidFill>
                  <a:srgbClr val="00B0F0"/>
                </a:solidFill>
              </a:rPr>
              <a:t>)</a:t>
            </a:r>
            <a:endParaRPr lang="en-IE" sz="2400" b="1" dirty="0">
              <a:solidFill>
                <a:srgbClr val="00B0F0"/>
              </a:solidFill>
            </a:endParaRPr>
          </a:p>
        </p:txBody>
      </p:sp>
      <p:pic>
        <p:nvPicPr>
          <p:cNvPr id="11" name="Picture 1" descr="CONCERN_WORLDWIDE"/>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164288" y="13418"/>
            <a:ext cx="1979712" cy="8902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0338965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908720"/>
            <a:ext cx="9144000" cy="72008"/>
          </a:xfrm>
          <a:prstGeom prst="rect">
            <a:avLst/>
          </a:prstGeom>
          <a:solidFill>
            <a:srgbClr val="95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0" y="6552728"/>
            <a:ext cx="9144000" cy="3326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numéro de diapositive 7"/>
          <p:cNvSpPr>
            <a:spLocks noGrp="1"/>
          </p:cNvSpPr>
          <p:nvPr>
            <p:ph type="sldNum" sz="quarter" idx="12"/>
          </p:nvPr>
        </p:nvSpPr>
        <p:spPr>
          <a:xfrm>
            <a:off x="7046912" y="6520259"/>
            <a:ext cx="2133600" cy="365125"/>
          </a:xfrm>
        </p:spPr>
        <p:txBody>
          <a:bodyPr/>
          <a:lstStyle/>
          <a:p>
            <a:fld id="{281EE925-639F-4C58-9CB9-A3576406038A}" type="slidenum">
              <a:rPr lang="fr-FR" smtClean="0">
                <a:solidFill>
                  <a:schemeClr val="bg1"/>
                </a:solidFill>
              </a:rPr>
              <a:pPr/>
              <a:t>11</a:t>
            </a:fld>
            <a:endParaRPr lang="fr-FR" dirty="0">
              <a:solidFill>
                <a:schemeClr val="bg1"/>
              </a:solidFill>
            </a:endParaRPr>
          </a:p>
        </p:txBody>
      </p:sp>
      <p:sp>
        <p:nvSpPr>
          <p:cNvPr id="9" name="Espace réservé du pied de page 8"/>
          <p:cNvSpPr>
            <a:spLocks noGrp="1"/>
          </p:cNvSpPr>
          <p:nvPr>
            <p:ph type="ftr" sz="quarter" idx="11"/>
          </p:nvPr>
        </p:nvSpPr>
        <p:spPr>
          <a:xfrm>
            <a:off x="-36512" y="6520259"/>
            <a:ext cx="9001000" cy="365125"/>
          </a:xfrm>
        </p:spPr>
        <p:txBody>
          <a:bodyPr/>
          <a:lstStyle/>
          <a:p>
            <a:pPr algn="l"/>
            <a:r>
              <a:rPr lang="fr-FR" dirty="0" smtClean="0">
                <a:solidFill>
                  <a:schemeClr val="bg1"/>
                </a:solidFill>
              </a:rPr>
              <a:t>Conférence Internationale contre la malnutrition : An </a:t>
            </a:r>
            <a:r>
              <a:rPr lang="fr-FR" dirty="0" err="1" smtClean="0">
                <a:solidFill>
                  <a:schemeClr val="bg1"/>
                </a:solidFill>
              </a:rPr>
              <a:t>Integrated</a:t>
            </a:r>
            <a:r>
              <a:rPr lang="fr-FR" dirty="0" smtClean="0">
                <a:solidFill>
                  <a:schemeClr val="bg1"/>
                </a:solidFill>
              </a:rPr>
              <a:t> </a:t>
            </a:r>
            <a:r>
              <a:rPr lang="fr-FR" dirty="0" err="1" smtClean="0">
                <a:solidFill>
                  <a:schemeClr val="bg1"/>
                </a:solidFill>
              </a:rPr>
              <a:t>Approach</a:t>
            </a:r>
            <a:r>
              <a:rPr lang="fr-FR" dirty="0" smtClean="0">
                <a:solidFill>
                  <a:schemeClr val="bg1"/>
                </a:solidFill>
              </a:rPr>
              <a:t> to </a:t>
            </a:r>
            <a:r>
              <a:rPr lang="fr-FR" dirty="0" err="1" smtClean="0">
                <a:solidFill>
                  <a:schemeClr val="bg1"/>
                </a:solidFill>
              </a:rPr>
              <a:t>Improving</a:t>
            </a:r>
            <a:r>
              <a:rPr lang="fr-FR" dirty="0" smtClean="0">
                <a:solidFill>
                  <a:schemeClr val="bg1"/>
                </a:solidFill>
              </a:rPr>
              <a:t> IYCF practices </a:t>
            </a:r>
            <a:endParaRPr lang="fr-FR" dirty="0">
              <a:solidFill>
                <a:schemeClr val="bg1"/>
              </a:solidFill>
            </a:endParaRPr>
          </a:p>
        </p:txBody>
      </p:sp>
      <p:sp>
        <p:nvSpPr>
          <p:cNvPr id="11" name="ZoneTexte 10"/>
          <p:cNvSpPr txBox="1"/>
          <p:nvPr/>
        </p:nvSpPr>
        <p:spPr>
          <a:xfrm>
            <a:off x="233680" y="1005840"/>
            <a:ext cx="4842376" cy="5724644"/>
          </a:xfrm>
          <a:prstGeom prst="rect">
            <a:avLst/>
          </a:prstGeom>
          <a:noFill/>
        </p:spPr>
        <p:txBody>
          <a:bodyPr wrap="square" rtlCol="0">
            <a:spAutoFit/>
          </a:bodyPr>
          <a:lstStyle/>
          <a:p>
            <a:r>
              <a:rPr lang="fr-FR" sz="2400" b="1" dirty="0" err="1" smtClean="0">
                <a:solidFill>
                  <a:srgbClr val="00B0F0"/>
                </a:solidFill>
              </a:rPr>
              <a:t>Results</a:t>
            </a:r>
            <a:r>
              <a:rPr lang="fr-FR" sz="2400" b="1" dirty="0" smtClean="0">
                <a:solidFill>
                  <a:srgbClr val="00B0F0"/>
                </a:solidFill>
              </a:rPr>
              <a:t>: Tools </a:t>
            </a:r>
            <a:r>
              <a:rPr lang="fr-FR" sz="2400" b="1" dirty="0" err="1" smtClean="0">
                <a:solidFill>
                  <a:srgbClr val="00B0F0"/>
                </a:solidFill>
              </a:rPr>
              <a:t>developed</a:t>
            </a:r>
            <a:endParaRPr lang="fr-FR" sz="2400" b="1" dirty="0" smtClean="0">
              <a:solidFill>
                <a:srgbClr val="00B0F0"/>
              </a:solidFill>
            </a:endParaRPr>
          </a:p>
          <a:p>
            <a:endParaRPr lang="en-IE" dirty="0" smtClean="0">
              <a:latin typeface="Arial" pitchFamily="34" charset="0"/>
              <a:cs typeface="Arial" pitchFamily="34" charset="0"/>
            </a:endParaRPr>
          </a:p>
          <a:p>
            <a:r>
              <a:rPr lang="en-IE" dirty="0" smtClean="0">
                <a:latin typeface="Arial" pitchFamily="34" charset="0"/>
                <a:cs typeface="Arial" pitchFamily="34" charset="0"/>
              </a:rPr>
              <a:t>Behavioural Change Communication Tools developed and field tested:</a:t>
            </a:r>
          </a:p>
          <a:p>
            <a:endParaRPr lang="en-IE" dirty="0" smtClean="0">
              <a:latin typeface="Arial" pitchFamily="34" charset="0"/>
              <a:cs typeface="Arial" pitchFamily="34" charset="0"/>
            </a:endParaRPr>
          </a:p>
          <a:p>
            <a:pPr marL="285750" indent="-285750">
              <a:buFont typeface="Arial" pitchFamily="34" charset="0"/>
              <a:buChar char="•"/>
            </a:pPr>
            <a:r>
              <a:rPr lang="en-IE" dirty="0" smtClean="0">
                <a:latin typeface="Arial" pitchFamily="34" charset="0"/>
                <a:cs typeface="Arial" pitchFamily="34" charset="0"/>
              </a:rPr>
              <a:t>Counselling messages developed and field tested, based on Alive and Thrive 7 Excellent Actions materials</a:t>
            </a:r>
          </a:p>
          <a:p>
            <a:pPr marL="285750" indent="-285750">
              <a:buFont typeface="Arial" pitchFamily="34" charset="0"/>
              <a:buChar char="•"/>
            </a:pPr>
            <a:endParaRPr lang="en-IE" dirty="0" smtClean="0">
              <a:latin typeface="Arial" pitchFamily="34" charset="0"/>
              <a:cs typeface="Arial" pitchFamily="34" charset="0"/>
            </a:endParaRPr>
          </a:p>
          <a:p>
            <a:pPr marL="285750" indent="-285750">
              <a:buFont typeface="Arial" pitchFamily="34" charset="0"/>
              <a:buChar char="•"/>
            </a:pPr>
            <a:r>
              <a:rPr lang="en-IE" dirty="0" smtClean="0">
                <a:latin typeface="Arial" pitchFamily="34" charset="0"/>
                <a:cs typeface="Arial" pitchFamily="34" charset="0"/>
              </a:rPr>
              <a:t>IYCF/PSNP </a:t>
            </a:r>
            <a:r>
              <a:rPr lang="en-IE" dirty="0">
                <a:latin typeface="Arial" pitchFamily="34" charset="0"/>
                <a:cs typeface="Arial" pitchFamily="34" charset="0"/>
              </a:rPr>
              <a:t>training </a:t>
            </a:r>
            <a:r>
              <a:rPr lang="en-IE" dirty="0" smtClean="0">
                <a:latin typeface="Arial" pitchFamily="34" charset="0"/>
                <a:cs typeface="Arial" pitchFamily="34" charset="0"/>
              </a:rPr>
              <a:t>manual developed</a:t>
            </a:r>
          </a:p>
          <a:p>
            <a:pPr marL="285750" indent="-285750">
              <a:buFont typeface="Arial" pitchFamily="34" charset="0"/>
              <a:buChar char="•"/>
            </a:pPr>
            <a:endParaRPr lang="en-IE" dirty="0" smtClean="0">
              <a:latin typeface="Arial" pitchFamily="34" charset="0"/>
              <a:cs typeface="Arial" pitchFamily="34" charset="0"/>
            </a:endParaRPr>
          </a:p>
          <a:p>
            <a:pPr marL="285750" indent="-285750">
              <a:buFont typeface="Arial" pitchFamily="34" charset="0"/>
              <a:buChar char="•"/>
            </a:pPr>
            <a:r>
              <a:rPr lang="en-IE" dirty="0" smtClean="0">
                <a:latin typeface="Arial" pitchFamily="34" charset="0"/>
                <a:cs typeface="Arial" pitchFamily="34" charset="0"/>
              </a:rPr>
              <a:t>Smart </a:t>
            </a:r>
            <a:r>
              <a:rPr lang="en-IE" dirty="0">
                <a:latin typeface="Arial" pitchFamily="34" charset="0"/>
                <a:cs typeface="Arial" pitchFamily="34" charset="0"/>
              </a:rPr>
              <a:t>and Strong School </a:t>
            </a:r>
            <a:r>
              <a:rPr lang="en-IE" dirty="0" smtClean="0">
                <a:latin typeface="Arial" pitchFamily="34" charset="0"/>
                <a:cs typeface="Arial" pitchFamily="34" charset="0"/>
              </a:rPr>
              <a:t>card with IYCF messages</a:t>
            </a:r>
          </a:p>
          <a:p>
            <a:pPr marL="285750" indent="-285750">
              <a:buFont typeface="Arial" pitchFamily="34" charset="0"/>
              <a:buChar char="•"/>
            </a:pPr>
            <a:endParaRPr lang="en-US" dirty="0">
              <a:latin typeface="Arial" pitchFamily="34" charset="0"/>
              <a:cs typeface="Arial" pitchFamily="34" charset="0"/>
            </a:endParaRPr>
          </a:p>
          <a:p>
            <a:pPr marL="285750" indent="-285750">
              <a:buFont typeface="Arial" pitchFamily="34" charset="0"/>
              <a:buChar char="•"/>
            </a:pPr>
            <a:r>
              <a:rPr lang="en-US" dirty="0" smtClean="0">
                <a:latin typeface="Arial" pitchFamily="34" charset="0"/>
                <a:cs typeface="Arial" pitchFamily="34" charset="0"/>
              </a:rPr>
              <a:t>Joint Supportive Supervision tools for </a:t>
            </a:r>
            <a:r>
              <a:rPr lang="en-US" i="1" dirty="0" err="1" smtClean="0">
                <a:latin typeface="Arial" pitchFamily="34" charset="0"/>
                <a:cs typeface="Arial" pitchFamily="34" charset="0"/>
              </a:rPr>
              <a:t>Woreda</a:t>
            </a:r>
            <a:r>
              <a:rPr lang="en-US" dirty="0" smtClean="0">
                <a:latin typeface="Arial" pitchFamily="34" charset="0"/>
                <a:cs typeface="Arial" pitchFamily="34" charset="0"/>
              </a:rPr>
              <a:t> Health Office</a:t>
            </a:r>
          </a:p>
          <a:p>
            <a:pPr marL="285750" indent="-285750">
              <a:buFont typeface="Arial" pitchFamily="34" charset="0"/>
              <a:buChar char="•"/>
            </a:pPr>
            <a:endParaRPr lang="en-US" dirty="0">
              <a:latin typeface="Arial" pitchFamily="34" charset="0"/>
              <a:cs typeface="Arial" pitchFamily="34" charset="0"/>
            </a:endParaRPr>
          </a:p>
          <a:p>
            <a:pPr marL="285750" indent="-285750">
              <a:buFont typeface="Arial" pitchFamily="34" charset="0"/>
              <a:buChar char="•"/>
            </a:pPr>
            <a:r>
              <a:rPr lang="en-US" dirty="0" smtClean="0">
                <a:latin typeface="Arial" pitchFamily="34" charset="0"/>
                <a:cs typeface="Arial" pitchFamily="34" charset="0"/>
              </a:rPr>
              <a:t>Capacity Building tools for School Directors</a:t>
            </a:r>
            <a:endParaRPr lang="en-IE" dirty="0">
              <a:latin typeface="Arial" pitchFamily="34" charset="0"/>
              <a:cs typeface="Arial" pitchFamily="34" charset="0"/>
            </a:endParaRPr>
          </a:p>
          <a:p>
            <a:endParaRPr lang="en-IE" dirty="0">
              <a:latin typeface="Arial" pitchFamily="34" charset="0"/>
              <a:cs typeface="Arial" pitchFamily="34" charset="0"/>
            </a:endParaRPr>
          </a:p>
        </p:txBody>
      </p:sp>
      <p:pic>
        <p:nvPicPr>
          <p:cNvPr id="10" name="Picture 2"/>
          <p:cNvPicPr>
            <a:picLocks noChangeAspect="1" noChangeArrowheads="1"/>
          </p:cNvPicPr>
          <p:nvPr/>
        </p:nvPicPr>
        <p:blipFill>
          <a:blip r:embed="rId2" cstate="print"/>
          <a:srcRect/>
          <a:stretch>
            <a:fillRect/>
          </a:stretch>
        </p:blipFill>
        <p:spPr bwMode="auto">
          <a:xfrm>
            <a:off x="179512" y="148596"/>
            <a:ext cx="3456384" cy="549061"/>
          </a:xfrm>
          <a:prstGeom prst="rect">
            <a:avLst/>
          </a:prstGeom>
          <a:noFill/>
          <a:ln w="9525">
            <a:noFill/>
            <a:miter lim="800000"/>
            <a:headEnd/>
            <a:tailEnd/>
          </a:ln>
        </p:spPr>
      </p:pic>
      <p:pic>
        <p:nvPicPr>
          <p:cNvPr id="14" name="Picture 13" descr="C:\Users\tabate\Desktop\Tool_B_English.jpg"/>
          <p:cNvPicPr/>
          <p:nvPr/>
        </p:nvPicPr>
        <p:blipFill>
          <a:blip r:embed="rId3" cstate="email">
            <a:extLst>
              <a:ext uri="{28A0092B-C50C-407E-A947-70E740481C1C}">
                <a14:useLocalDpi xmlns:a14="http://schemas.microsoft.com/office/drawing/2010/main" xmlns="" val="0"/>
              </a:ext>
            </a:extLst>
          </a:blip>
          <a:srcRect b="40979"/>
          <a:stretch>
            <a:fillRect/>
          </a:stretch>
        </p:blipFill>
        <p:spPr bwMode="auto">
          <a:xfrm>
            <a:off x="6156175" y="1268761"/>
            <a:ext cx="2232249" cy="2541693"/>
          </a:xfrm>
          <a:prstGeom prst="rect">
            <a:avLst/>
          </a:prstGeom>
          <a:noFill/>
          <a:ln>
            <a:noFill/>
          </a:ln>
          <a:extLst/>
        </p:spPr>
      </p:pic>
      <p:pic>
        <p:nvPicPr>
          <p:cNvPr id="15" name="Picture 14" descr="C:\Users\tabate\Desktop\Tool_B_English.jpg"/>
          <p:cNvPicPr/>
          <p:nvPr/>
        </p:nvPicPr>
        <p:blipFill>
          <a:blip r:embed="rId4" cstate="email">
            <a:extLst>
              <a:ext uri="{28A0092B-C50C-407E-A947-70E740481C1C}">
                <a14:useLocalDpi xmlns:a14="http://schemas.microsoft.com/office/drawing/2010/main" xmlns="" val="0"/>
              </a:ext>
            </a:extLst>
          </a:blip>
          <a:srcRect t="60181" b="-301"/>
          <a:stretch>
            <a:fillRect/>
          </a:stretch>
        </p:blipFill>
        <p:spPr bwMode="auto">
          <a:xfrm>
            <a:off x="6156177" y="3810454"/>
            <a:ext cx="2232248" cy="2695562"/>
          </a:xfrm>
          <a:prstGeom prst="rect">
            <a:avLst/>
          </a:prstGeom>
          <a:noFill/>
          <a:ln>
            <a:noFill/>
          </a:ln>
          <a:extLst/>
        </p:spPr>
      </p:pic>
      <p:pic>
        <p:nvPicPr>
          <p:cNvPr id="16" name="Picture 1" descr="CONCERN_WORLDWIDE"/>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7164288" y="13418"/>
            <a:ext cx="1979712" cy="8902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3367986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908720"/>
            <a:ext cx="9144000" cy="72008"/>
          </a:xfrm>
          <a:prstGeom prst="rect">
            <a:avLst/>
          </a:prstGeom>
          <a:solidFill>
            <a:srgbClr val="95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0" y="6552728"/>
            <a:ext cx="9144000" cy="3326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numéro de diapositive 7"/>
          <p:cNvSpPr>
            <a:spLocks noGrp="1"/>
          </p:cNvSpPr>
          <p:nvPr>
            <p:ph type="sldNum" sz="quarter" idx="12"/>
          </p:nvPr>
        </p:nvSpPr>
        <p:spPr>
          <a:xfrm>
            <a:off x="7046912" y="6520259"/>
            <a:ext cx="2133600" cy="365125"/>
          </a:xfrm>
        </p:spPr>
        <p:txBody>
          <a:bodyPr/>
          <a:lstStyle/>
          <a:p>
            <a:fld id="{281EE925-639F-4C58-9CB9-A3576406038A}" type="slidenum">
              <a:rPr lang="fr-FR" smtClean="0">
                <a:solidFill>
                  <a:schemeClr val="bg1"/>
                </a:solidFill>
              </a:rPr>
              <a:pPr/>
              <a:t>12</a:t>
            </a:fld>
            <a:endParaRPr lang="fr-FR" dirty="0">
              <a:solidFill>
                <a:schemeClr val="bg1"/>
              </a:solidFill>
            </a:endParaRPr>
          </a:p>
        </p:txBody>
      </p:sp>
      <p:sp>
        <p:nvSpPr>
          <p:cNvPr id="9" name="Espace réservé du pied de page 8"/>
          <p:cNvSpPr>
            <a:spLocks noGrp="1"/>
          </p:cNvSpPr>
          <p:nvPr>
            <p:ph type="ftr" sz="quarter" idx="11"/>
          </p:nvPr>
        </p:nvSpPr>
        <p:spPr>
          <a:xfrm>
            <a:off x="-36512" y="6520259"/>
            <a:ext cx="9001000" cy="365125"/>
          </a:xfrm>
        </p:spPr>
        <p:txBody>
          <a:bodyPr/>
          <a:lstStyle/>
          <a:p>
            <a:pPr algn="l"/>
            <a:r>
              <a:rPr lang="fr-FR" dirty="0" smtClean="0">
                <a:solidFill>
                  <a:schemeClr val="bg1"/>
                </a:solidFill>
              </a:rPr>
              <a:t>Conférence Internationale contre la malnutrition : An </a:t>
            </a:r>
            <a:r>
              <a:rPr lang="fr-FR" dirty="0" err="1" smtClean="0">
                <a:solidFill>
                  <a:schemeClr val="bg1"/>
                </a:solidFill>
              </a:rPr>
              <a:t>Integrated</a:t>
            </a:r>
            <a:r>
              <a:rPr lang="fr-FR" dirty="0" smtClean="0">
                <a:solidFill>
                  <a:schemeClr val="bg1"/>
                </a:solidFill>
              </a:rPr>
              <a:t> </a:t>
            </a:r>
            <a:r>
              <a:rPr lang="fr-FR" dirty="0" err="1" smtClean="0">
                <a:solidFill>
                  <a:schemeClr val="bg1"/>
                </a:solidFill>
              </a:rPr>
              <a:t>Approach</a:t>
            </a:r>
            <a:r>
              <a:rPr lang="fr-FR" dirty="0" smtClean="0">
                <a:solidFill>
                  <a:schemeClr val="bg1"/>
                </a:solidFill>
              </a:rPr>
              <a:t> to </a:t>
            </a:r>
            <a:r>
              <a:rPr lang="fr-FR" dirty="0" err="1" smtClean="0">
                <a:solidFill>
                  <a:schemeClr val="bg1"/>
                </a:solidFill>
              </a:rPr>
              <a:t>Improving</a:t>
            </a:r>
            <a:r>
              <a:rPr lang="fr-FR" dirty="0" smtClean="0">
                <a:solidFill>
                  <a:schemeClr val="bg1"/>
                </a:solidFill>
              </a:rPr>
              <a:t> IYCF practices </a:t>
            </a:r>
            <a:endParaRPr lang="fr-FR" dirty="0">
              <a:solidFill>
                <a:schemeClr val="bg1"/>
              </a:solidFill>
            </a:endParaRPr>
          </a:p>
        </p:txBody>
      </p:sp>
      <p:sp>
        <p:nvSpPr>
          <p:cNvPr id="11" name="ZoneTexte 10"/>
          <p:cNvSpPr txBox="1"/>
          <p:nvPr/>
        </p:nvSpPr>
        <p:spPr>
          <a:xfrm>
            <a:off x="251520" y="1268760"/>
            <a:ext cx="4464496" cy="4616648"/>
          </a:xfrm>
          <a:prstGeom prst="rect">
            <a:avLst/>
          </a:prstGeom>
          <a:noFill/>
        </p:spPr>
        <p:txBody>
          <a:bodyPr wrap="square" rtlCol="0">
            <a:spAutoFit/>
          </a:bodyPr>
          <a:lstStyle/>
          <a:p>
            <a:r>
              <a:rPr lang="fr-FR" sz="2400" b="1" dirty="0" smtClean="0">
                <a:solidFill>
                  <a:srgbClr val="00B0F0"/>
                </a:solidFill>
              </a:rPr>
              <a:t>Challenges</a:t>
            </a:r>
          </a:p>
          <a:p>
            <a:endParaRPr lang="fr-FR" dirty="0"/>
          </a:p>
          <a:p>
            <a:pPr marL="285750" indent="-285750">
              <a:buFont typeface="Arial" pitchFamily="34" charset="0"/>
              <a:buChar char="•"/>
            </a:pPr>
            <a:r>
              <a:rPr lang="en-US" dirty="0">
                <a:latin typeface="Arial" pitchFamily="34" charset="0"/>
                <a:cs typeface="Arial" pitchFamily="34" charset="0"/>
              </a:rPr>
              <a:t>Conflicting </a:t>
            </a:r>
            <a:r>
              <a:rPr lang="en-US" dirty="0" smtClean="0">
                <a:latin typeface="Arial" pitchFamily="34" charset="0"/>
                <a:cs typeface="Arial" pitchFamily="34" charset="0"/>
              </a:rPr>
              <a:t>priorities </a:t>
            </a:r>
            <a:r>
              <a:rPr lang="en-US" dirty="0">
                <a:latin typeface="Arial" pitchFamily="34" charset="0"/>
                <a:cs typeface="Arial" pitchFamily="34" charset="0"/>
              </a:rPr>
              <a:t>of Health Extension Workers(HEWs) and Development </a:t>
            </a:r>
            <a:r>
              <a:rPr lang="en-US" dirty="0" smtClean="0">
                <a:latin typeface="Arial" pitchFamily="34" charset="0"/>
                <a:cs typeface="Arial" pitchFamily="34" charset="0"/>
              </a:rPr>
              <a:t>Agents(DAs</a:t>
            </a:r>
            <a:r>
              <a:rPr lang="en-US" dirty="0">
                <a:latin typeface="Arial" pitchFamily="34" charset="0"/>
                <a:cs typeface="Arial" pitchFamily="34" charset="0"/>
              </a:rPr>
              <a:t>) </a:t>
            </a:r>
            <a:r>
              <a:rPr lang="en-US" dirty="0" smtClean="0">
                <a:latin typeface="Arial" pitchFamily="34" charset="0"/>
                <a:cs typeface="Arial" pitchFamily="34" charset="0"/>
              </a:rPr>
              <a:t>prevented some activities being accomplished  </a:t>
            </a:r>
            <a:endParaRPr lang="en-US" dirty="0">
              <a:latin typeface="Arial" pitchFamily="34" charset="0"/>
              <a:cs typeface="Arial" pitchFamily="34" charset="0"/>
            </a:endParaRPr>
          </a:p>
          <a:p>
            <a:pPr marL="285750" indent="-285750">
              <a:buFont typeface="Arial" pitchFamily="34" charset="0"/>
              <a:buChar char="•"/>
            </a:pPr>
            <a:endParaRPr lang="en-US" dirty="0" smtClean="0">
              <a:latin typeface="Arial" pitchFamily="34" charset="0"/>
              <a:cs typeface="Arial" pitchFamily="34" charset="0"/>
            </a:endParaRPr>
          </a:p>
          <a:p>
            <a:pPr marL="285750" indent="-285750">
              <a:buFont typeface="Arial" pitchFamily="34" charset="0"/>
              <a:buChar char="•"/>
            </a:pPr>
            <a:r>
              <a:rPr lang="en-US" dirty="0" smtClean="0">
                <a:latin typeface="Arial" pitchFamily="34" charset="0"/>
                <a:cs typeface="Arial" pitchFamily="34" charset="0"/>
              </a:rPr>
              <a:t>Irregular </a:t>
            </a:r>
            <a:r>
              <a:rPr lang="en-US" dirty="0">
                <a:latin typeface="Arial" pitchFamily="34" charset="0"/>
                <a:cs typeface="Arial" pitchFamily="34" charset="0"/>
              </a:rPr>
              <a:t>frequency and distribution of  </a:t>
            </a:r>
            <a:r>
              <a:rPr lang="en-US" dirty="0" smtClean="0">
                <a:latin typeface="Arial" pitchFamily="34" charset="0"/>
                <a:cs typeface="Arial" pitchFamily="34" charset="0"/>
              </a:rPr>
              <a:t>safety net schedules of cash and food payment</a:t>
            </a:r>
            <a:endParaRPr lang="en-US" dirty="0">
              <a:latin typeface="Arial" pitchFamily="34" charset="0"/>
              <a:cs typeface="Arial" pitchFamily="34" charset="0"/>
            </a:endParaRPr>
          </a:p>
          <a:p>
            <a:pPr marL="285750" indent="-285750">
              <a:buFont typeface="Arial" pitchFamily="34" charset="0"/>
              <a:buChar char="•"/>
            </a:pPr>
            <a:endParaRPr lang="en-US" dirty="0" smtClean="0">
              <a:latin typeface="Arial" pitchFamily="34" charset="0"/>
              <a:cs typeface="Arial" pitchFamily="34" charset="0"/>
            </a:endParaRPr>
          </a:p>
          <a:p>
            <a:pPr marL="285750" indent="-285750">
              <a:buFont typeface="Arial" pitchFamily="34" charset="0"/>
              <a:buChar char="•"/>
            </a:pPr>
            <a:r>
              <a:rPr lang="en-US" dirty="0" smtClean="0">
                <a:latin typeface="Arial" pitchFamily="34" charset="0"/>
                <a:cs typeface="Arial" pitchFamily="34" charset="0"/>
              </a:rPr>
              <a:t>Showing measurable </a:t>
            </a:r>
            <a:r>
              <a:rPr lang="en-US" dirty="0">
                <a:latin typeface="Arial" pitchFamily="34" charset="0"/>
                <a:cs typeface="Arial" pitchFamily="34" charset="0"/>
              </a:rPr>
              <a:t>impact </a:t>
            </a:r>
            <a:r>
              <a:rPr lang="en-US" dirty="0" smtClean="0">
                <a:latin typeface="Arial" pitchFamily="34" charset="0"/>
                <a:cs typeface="Arial" pitchFamily="34" charset="0"/>
              </a:rPr>
              <a:t>within </a:t>
            </a:r>
            <a:r>
              <a:rPr lang="en-US" dirty="0">
                <a:latin typeface="Arial" pitchFamily="34" charset="0"/>
                <a:cs typeface="Arial" pitchFamily="34" charset="0"/>
              </a:rPr>
              <a:t>two </a:t>
            </a:r>
            <a:r>
              <a:rPr lang="en-US" dirty="0" smtClean="0">
                <a:latin typeface="Arial" pitchFamily="34" charset="0"/>
                <a:cs typeface="Arial" pitchFamily="34" charset="0"/>
              </a:rPr>
              <a:t>years, especially for </a:t>
            </a:r>
            <a:r>
              <a:rPr lang="en-US" dirty="0">
                <a:latin typeface="Arial" pitchFamily="34" charset="0"/>
                <a:cs typeface="Arial" pitchFamily="34" charset="0"/>
              </a:rPr>
              <a:t>food diversity </a:t>
            </a:r>
            <a:r>
              <a:rPr lang="en-US" dirty="0" smtClean="0">
                <a:latin typeface="Arial" pitchFamily="34" charset="0"/>
                <a:cs typeface="Arial" pitchFamily="34" charset="0"/>
              </a:rPr>
              <a:t>indicator and stunting indicator </a:t>
            </a:r>
            <a:r>
              <a:rPr lang="en-US" dirty="0">
                <a:latin typeface="Arial" pitchFamily="34" charset="0"/>
                <a:cs typeface="Arial" pitchFamily="34" charset="0"/>
              </a:rPr>
              <a:t>is difficult in </a:t>
            </a:r>
            <a:r>
              <a:rPr lang="en-US" dirty="0" smtClean="0">
                <a:latin typeface="Arial" pitchFamily="34" charset="0"/>
                <a:cs typeface="Arial" pitchFamily="34" charset="0"/>
              </a:rPr>
              <a:t>areas of chronic </a:t>
            </a:r>
            <a:r>
              <a:rPr lang="en-US" dirty="0">
                <a:latin typeface="Arial" pitchFamily="34" charset="0"/>
                <a:cs typeface="Arial" pitchFamily="34" charset="0"/>
              </a:rPr>
              <a:t>food </a:t>
            </a:r>
            <a:r>
              <a:rPr lang="en-US" dirty="0" smtClean="0">
                <a:latin typeface="Arial" pitchFamily="34" charset="0"/>
                <a:cs typeface="Arial" pitchFamily="34" charset="0"/>
              </a:rPr>
              <a:t>insecurity</a:t>
            </a:r>
            <a:endParaRPr lang="en-US" dirty="0">
              <a:latin typeface="Arial" pitchFamily="34" charset="0"/>
              <a:cs typeface="Arial" pitchFamily="34" charset="0"/>
            </a:endParaRPr>
          </a:p>
        </p:txBody>
      </p:sp>
      <p:pic>
        <p:nvPicPr>
          <p:cNvPr id="10" name="Picture 2"/>
          <p:cNvPicPr>
            <a:picLocks noChangeAspect="1" noChangeArrowheads="1"/>
          </p:cNvPicPr>
          <p:nvPr/>
        </p:nvPicPr>
        <p:blipFill>
          <a:blip r:embed="rId3" cstate="print"/>
          <a:srcRect/>
          <a:stretch>
            <a:fillRect/>
          </a:stretch>
        </p:blipFill>
        <p:spPr bwMode="auto">
          <a:xfrm>
            <a:off x="179512" y="148596"/>
            <a:ext cx="3456384" cy="549061"/>
          </a:xfrm>
          <a:prstGeom prst="rect">
            <a:avLst/>
          </a:prstGeom>
          <a:noFill/>
          <a:ln w="9525">
            <a:noFill/>
            <a:miter lim="800000"/>
            <a:headEnd/>
            <a:tailEnd/>
          </a:ln>
        </p:spPr>
      </p:pic>
      <p:pic>
        <p:nvPicPr>
          <p:cNvPr id="13" name="Picture 2" descr="C:\Users\Gashaw Abera\Desktop\DZ IYCF  Project\Photograph\Breast feeding week photo\DSC02507.JPG"/>
          <p:cNvPicPr>
            <a:picLocks noChangeAspect="1" noChangeArrowheads="1"/>
          </p:cNvPicPr>
          <p:nvPr/>
        </p:nvPicPr>
        <p:blipFill>
          <a:blip r:embed="rId4" cstate="email">
            <a:extLst>
              <a:ext uri="{28A0092B-C50C-407E-A947-70E740481C1C}">
                <a14:useLocalDpi xmlns:a14="http://schemas.microsoft.com/office/drawing/2010/main" xmlns=""/>
              </a:ext>
            </a:extLst>
          </a:blip>
          <a:srcRect/>
          <a:stretch>
            <a:fillRect/>
          </a:stretch>
        </p:blipFill>
        <p:spPr bwMode="auto">
          <a:xfrm>
            <a:off x="4716016" y="1700808"/>
            <a:ext cx="4248471" cy="3817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4" name="Picture 1" descr="CONCERN_WORLDWIDE"/>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7164288" y="13418"/>
            <a:ext cx="1979712" cy="8902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extBox 1"/>
          <p:cNvSpPr txBox="1"/>
          <p:nvPr/>
        </p:nvSpPr>
        <p:spPr>
          <a:xfrm>
            <a:off x="5047456" y="5584884"/>
            <a:ext cx="3744416" cy="461665"/>
          </a:xfrm>
          <a:prstGeom prst="rect">
            <a:avLst/>
          </a:prstGeom>
          <a:noFill/>
        </p:spPr>
        <p:txBody>
          <a:bodyPr wrap="square" rtlCol="0">
            <a:spAutoFit/>
          </a:bodyPr>
          <a:lstStyle/>
          <a:p>
            <a:r>
              <a:rPr lang="en-US" sz="1200" i="1" dirty="0" smtClean="0"/>
              <a:t>Dissemination of IYCF messages during pay day sessions. Photo: Gashaw</a:t>
            </a:r>
            <a:endParaRPr lang="en-IE" sz="1200" i="1" dirty="0"/>
          </a:p>
        </p:txBody>
      </p:sp>
    </p:spTree>
    <p:extLst>
      <p:ext uri="{BB962C8B-B14F-4D97-AF65-F5344CB8AC3E}">
        <p14:creationId xmlns:p14="http://schemas.microsoft.com/office/powerpoint/2010/main" xmlns="" val="8462205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908720"/>
            <a:ext cx="9144000" cy="72008"/>
          </a:xfrm>
          <a:prstGeom prst="rect">
            <a:avLst/>
          </a:prstGeom>
          <a:solidFill>
            <a:srgbClr val="95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0" y="6552728"/>
            <a:ext cx="9144000" cy="3326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numéro de diapositive 7"/>
          <p:cNvSpPr>
            <a:spLocks noGrp="1"/>
          </p:cNvSpPr>
          <p:nvPr>
            <p:ph type="sldNum" sz="quarter" idx="12"/>
          </p:nvPr>
        </p:nvSpPr>
        <p:spPr>
          <a:xfrm>
            <a:off x="7046912" y="6520259"/>
            <a:ext cx="2133600" cy="365125"/>
          </a:xfrm>
        </p:spPr>
        <p:txBody>
          <a:bodyPr/>
          <a:lstStyle/>
          <a:p>
            <a:fld id="{281EE925-639F-4C58-9CB9-A3576406038A}" type="slidenum">
              <a:rPr lang="fr-FR" smtClean="0">
                <a:solidFill>
                  <a:schemeClr val="bg1"/>
                </a:solidFill>
              </a:rPr>
              <a:pPr/>
              <a:t>13</a:t>
            </a:fld>
            <a:endParaRPr lang="fr-FR" dirty="0">
              <a:solidFill>
                <a:schemeClr val="bg1"/>
              </a:solidFill>
            </a:endParaRPr>
          </a:p>
        </p:txBody>
      </p:sp>
      <p:sp>
        <p:nvSpPr>
          <p:cNvPr id="9" name="Espace réservé du pied de page 8"/>
          <p:cNvSpPr>
            <a:spLocks noGrp="1"/>
          </p:cNvSpPr>
          <p:nvPr>
            <p:ph type="ftr" sz="quarter" idx="11"/>
          </p:nvPr>
        </p:nvSpPr>
        <p:spPr>
          <a:xfrm>
            <a:off x="-36512" y="6520259"/>
            <a:ext cx="9001000" cy="365125"/>
          </a:xfrm>
        </p:spPr>
        <p:txBody>
          <a:bodyPr/>
          <a:lstStyle/>
          <a:p>
            <a:pPr algn="l"/>
            <a:r>
              <a:rPr lang="fr-FR" dirty="0" smtClean="0">
                <a:solidFill>
                  <a:schemeClr val="bg1"/>
                </a:solidFill>
              </a:rPr>
              <a:t>Conférence Internationale contre la malnutrition : An </a:t>
            </a:r>
            <a:r>
              <a:rPr lang="fr-FR" dirty="0" err="1" smtClean="0">
                <a:solidFill>
                  <a:schemeClr val="bg1"/>
                </a:solidFill>
              </a:rPr>
              <a:t>Integrated</a:t>
            </a:r>
            <a:r>
              <a:rPr lang="fr-FR" dirty="0" smtClean="0">
                <a:solidFill>
                  <a:schemeClr val="bg1"/>
                </a:solidFill>
              </a:rPr>
              <a:t> </a:t>
            </a:r>
            <a:r>
              <a:rPr lang="fr-FR" dirty="0" err="1" smtClean="0">
                <a:solidFill>
                  <a:schemeClr val="bg1"/>
                </a:solidFill>
              </a:rPr>
              <a:t>Approach</a:t>
            </a:r>
            <a:r>
              <a:rPr lang="fr-FR" dirty="0" smtClean="0">
                <a:solidFill>
                  <a:schemeClr val="bg1"/>
                </a:solidFill>
              </a:rPr>
              <a:t> to </a:t>
            </a:r>
            <a:r>
              <a:rPr lang="fr-FR" dirty="0" err="1" smtClean="0">
                <a:solidFill>
                  <a:schemeClr val="bg1"/>
                </a:solidFill>
              </a:rPr>
              <a:t>improving</a:t>
            </a:r>
            <a:r>
              <a:rPr lang="fr-FR" dirty="0" smtClean="0">
                <a:solidFill>
                  <a:schemeClr val="bg1"/>
                </a:solidFill>
              </a:rPr>
              <a:t> IYCF practices </a:t>
            </a:r>
            <a:endParaRPr lang="fr-FR" dirty="0">
              <a:solidFill>
                <a:schemeClr val="bg1"/>
              </a:solidFill>
            </a:endParaRPr>
          </a:p>
        </p:txBody>
      </p:sp>
      <p:sp>
        <p:nvSpPr>
          <p:cNvPr id="11" name="ZoneTexte 10"/>
          <p:cNvSpPr txBox="1"/>
          <p:nvPr/>
        </p:nvSpPr>
        <p:spPr>
          <a:xfrm>
            <a:off x="251520" y="980728"/>
            <a:ext cx="8712968" cy="5955476"/>
          </a:xfrm>
          <a:prstGeom prst="rect">
            <a:avLst/>
          </a:prstGeom>
          <a:noFill/>
        </p:spPr>
        <p:txBody>
          <a:bodyPr wrap="square" rtlCol="0">
            <a:spAutoFit/>
          </a:bodyPr>
          <a:lstStyle/>
          <a:p>
            <a:r>
              <a:rPr lang="fr-FR" sz="2400" b="1" dirty="0" err="1" smtClean="0">
                <a:solidFill>
                  <a:srgbClr val="00B0F0"/>
                </a:solidFill>
              </a:rPr>
              <a:t>Lessons</a:t>
            </a:r>
            <a:r>
              <a:rPr lang="fr-FR" sz="2400" b="1" dirty="0" smtClean="0">
                <a:solidFill>
                  <a:srgbClr val="00B0F0"/>
                </a:solidFill>
              </a:rPr>
              <a:t> </a:t>
            </a:r>
            <a:r>
              <a:rPr lang="fr-FR" sz="2400" b="1" dirty="0" err="1" smtClean="0">
                <a:solidFill>
                  <a:srgbClr val="00B0F0"/>
                </a:solidFill>
              </a:rPr>
              <a:t>Learnt</a:t>
            </a:r>
            <a:endParaRPr lang="fr-FR" dirty="0">
              <a:latin typeface="Arial" pitchFamily="34" charset="0"/>
              <a:cs typeface="Arial" pitchFamily="34" charset="0"/>
            </a:endParaRPr>
          </a:p>
          <a:p>
            <a:pPr marL="285750" indent="-285750">
              <a:buFont typeface="Arial" pitchFamily="34" charset="0"/>
              <a:buChar char="•"/>
            </a:pPr>
            <a:r>
              <a:rPr lang="fr-FR" sz="1700" b="1" dirty="0" smtClean="0">
                <a:latin typeface="Arial" pitchFamily="34" charset="0"/>
                <a:cs typeface="Arial" pitchFamily="34" charset="0"/>
              </a:rPr>
              <a:t>Use of </a:t>
            </a:r>
            <a:r>
              <a:rPr lang="fr-FR" sz="1700" b="1" dirty="0" err="1" smtClean="0">
                <a:latin typeface="Arial" pitchFamily="34" charset="0"/>
                <a:cs typeface="Arial" pitchFamily="34" charset="0"/>
              </a:rPr>
              <a:t>existing</a:t>
            </a:r>
            <a:r>
              <a:rPr lang="fr-FR" sz="1700" b="1" dirty="0" smtClean="0">
                <a:latin typeface="Arial" pitchFamily="34" charset="0"/>
                <a:cs typeface="Arial" pitchFamily="34" charset="0"/>
              </a:rPr>
              <a:t> </a:t>
            </a:r>
            <a:r>
              <a:rPr lang="fr-FR" sz="1700" b="1" dirty="0" err="1" smtClean="0">
                <a:latin typeface="Arial" pitchFamily="34" charset="0"/>
                <a:cs typeface="Arial" pitchFamily="34" charset="0"/>
              </a:rPr>
              <a:t>institutional</a:t>
            </a:r>
            <a:r>
              <a:rPr lang="fr-FR" sz="1700" b="1" dirty="0" smtClean="0">
                <a:latin typeface="Arial" pitchFamily="34" charset="0"/>
                <a:cs typeface="Arial" pitchFamily="34" charset="0"/>
              </a:rPr>
              <a:t> coordination </a:t>
            </a:r>
            <a:r>
              <a:rPr lang="fr-FR" sz="1700" b="1" dirty="0" err="1" smtClean="0">
                <a:latin typeface="Arial" pitchFamily="34" charset="0"/>
                <a:cs typeface="Arial" pitchFamily="34" charset="0"/>
              </a:rPr>
              <a:t>mechanisms</a:t>
            </a:r>
            <a:r>
              <a:rPr lang="fr-FR" sz="1700" dirty="0" smtClean="0">
                <a:latin typeface="Arial" pitchFamily="34" charset="0"/>
                <a:cs typeface="Arial" pitchFamily="34" charset="0"/>
              </a:rPr>
              <a:t> and administrative arrangements </a:t>
            </a:r>
            <a:r>
              <a:rPr lang="fr-FR" sz="1700" dirty="0" err="1" smtClean="0">
                <a:latin typeface="Arial" pitchFamily="34" charset="0"/>
                <a:cs typeface="Arial" pitchFamily="34" charset="0"/>
              </a:rPr>
              <a:t>helped</a:t>
            </a:r>
            <a:r>
              <a:rPr lang="fr-FR" sz="1700" dirty="0" smtClean="0">
                <a:latin typeface="Arial" pitchFamily="34" charset="0"/>
                <a:cs typeface="Arial" pitchFamily="34" charset="0"/>
              </a:rPr>
              <a:t> in </a:t>
            </a:r>
            <a:r>
              <a:rPr lang="fr-FR" sz="1700" dirty="0" err="1" smtClean="0">
                <a:latin typeface="Arial" pitchFamily="34" charset="0"/>
                <a:cs typeface="Arial" pitchFamily="34" charset="0"/>
              </a:rPr>
              <a:t>creating</a:t>
            </a:r>
            <a:r>
              <a:rPr lang="fr-FR" sz="1700" dirty="0" smtClean="0">
                <a:latin typeface="Arial" pitchFamily="34" charset="0"/>
                <a:cs typeface="Arial" pitchFamily="34" charset="0"/>
              </a:rPr>
              <a:t> </a:t>
            </a:r>
            <a:r>
              <a:rPr lang="fr-FR" sz="1700" dirty="0" err="1" smtClean="0">
                <a:latin typeface="Arial" pitchFamily="34" charset="0"/>
                <a:cs typeface="Arial" pitchFamily="34" charset="0"/>
              </a:rPr>
              <a:t>ownership</a:t>
            </a:r>
            <a:r>
              <a:rPr lang="fr-FR" sz="1700" dirty="0" smtClean="0">
                <a:latin typeface="Arial" pitchFamily="34" charset="0"/>
                <a:cs typeface="Arial" pitchFamily="34" charset="0"/>
              </a:rPr>
              <a:t> and </a:t>
            </a:r>
            <a:r>
              <a:rPr lang="fr-FR" sz="1700" dirty="0" err="1" smtClean="0">
                <a:latin typeface="Arial" pitchFamily="34" charset="0"/>
                <a:cs typeface="Arial" pitchFamily="34" charset="0"/>
              </a:rPr>
              <a:t>sustainability</a:t>
            </a:r>
            <a:endParaRPr lang="fr-FR" sz="1700" dirty="0" smtClean="0">
              <a:latin typeface="Arial" pitchFamily="34" charset="0"/>
              <a:cs typeface="Arial" pitchFamily="34" charset="0"/>
            </a:endParaRPr>
          </a:p>
          <a:p>
            <a:endParaRPr lang="fr-FR" sz="1700" dirty="0">
              <a:latin typeface="Arial" pitchFamily="34" charset="0"/>
              <a:cs typeface="Arial" pitchFamily="34" charset="0"/>
            </a:endParaRPr>
          </a:p>
          <a:p>
            <a:pPr marL="285750" indent="-285750">
              <a:buFont typeface="Arial" pitchFamily="34" charset="0"/>
              <a:buChar char="•"/>
            </a:pPr>
            <a:r>
              <a:rPr lang="fr-FR" sz="1700" dirty="0" err="1" smtClean="0">
                <a:latin typeface="Arial" pitchFamily="34" charset="0"/>
                <a:cs typeface="Arial" pitchFamily="34" charset="0"/>
              </a:rPr>
              <a:t>Ensuring</a:t>
            </a:r>
            <a:r>
              <a:rPr lang="fr-FR" sz="1700" dirty="0" smtClean="0">
                <a:latin typeface="Arial" pitchFamily="34" charset="0"/>
                <a:cs typeface="Arial" pitchFamily="34" charset="0"/>
              </a:rPr>
              <a:t> </a:t>
            </a:r>
            <a:r>
              <a:rPr lang="fr-FR" sz="1700" b="1" dirty="0" smtClean="0">
                <a:latin typeface="Arial" pitchFamily="34" charset="0"/>
                <a:cs typeface="Arial" pitchFamily="34" charset="0"/>
              </a:rPr>
              <a:t>multi-</a:t>
            </a:r>
            <a:r>
              <a:rPr lang="fr-FR" sz="1700" b="1" dirty="0" err="1" smtClean="0">
                <a:latin typeface="Arial" pitchFamily="34" charset="0"/>
                <a:cs typeface="Arial" pitchFamily="34" charset="0"/>
              </a:rPr>
              <a:t>sectoral</a:t>
            </a:r>
            <a:r>
              <a:rPr lang="fr-FR" sz="1700" b="1" dirty="0" smtClean="0">
                <a:latin typeface="Arial" pitchFamily="34" charset="0"/>
                <a:cs typeface="Arial" pitchFamily="34" charset="0"/>
              </a:rPr>
              <a:t> </a:t>
            </a:r>
            <a:r>
              <a:rPr lang="fr-FR" sz="1700" b="1" dirty="0" err="1" smtClean="0">
                <a:latin typeface="Arial" pitchFamily="34" charset="0"/>
                <a:cs typeface="Arial" pitchFamily="34" charset="0"/>
              </a:rPr>
              <a:t>approach</a:t>
            </a:r>
            <a:r>
              <a:rPr lang="fr-FR" sz="1700" dirty="0" smtClean="0">
                <a:latin typeface="Arial" pitchFamily="34" charset="0"/>
                <a:cs typeface="Arial" pitchFamily="34" charset="0"/>
              </a:rPr>
              <a:t> to maximise linkages </a:t>
            </a:r>
            <a:r>
              <a:rPr lang="fr-FR" sz="1700" dirty="0" err="1" smtClean="0">
                <a:latin typeface="Arial" pitchFamily="34" charset="0"/>
                <a:cs typeface="Arial" pitchFamily="34" charset="0"/>
              </a:rPr>
              <a:t>between</a:t>
            </a:r>
            <a:r>
              <a:rPr lang="fr-FR" sz="1700" dirty="0" smtClean="0">
                <a:latin typeface="Arial" pitchFamily="34" charset="0"/>
                <a:cs typeface="Arial" pitchFamily="34" charset="0"/>
              </a:rPr>
              <a:t> nutrition and </a:t>
            </a:r>
            <a:r>
              <a:rPr lang="fr-FR" sz="1700" dirty="0" err="1" smtClean="0">
                <a:latin typeface="Arial" pitchFamily="34" charset="0"/>
                <a:cs typeface="Arial" pitchFamily="34" charset="0"/>
              </a:rPr>
              <a:t>other</a:t>
            </a:r>
            <a:r>
              <a:rPr lang="fr-FR" sz="1700" dirty="0" smtClean="0">
                <a:latin typeface="Arial" pitchFamily="34" charset="0"/>
                <a:cs typeface="Arial" pitchFamily="34" charset="0"/>
              </a:rPr>
              <a:t> </a:t>
            </a:r>
            <a:r>
              <a:rPr lang="fr-FR" sz="1700" dirty="0" err="1" smtClean="0">
                <a:latin typeface="Arial" pitchFamily="34" charset="0"/>
                <a:cs typeface="Arial" pitchFamily="34" charset="0"/>
              </a:rPr>
              <a:t>sectors</a:t>
            </a:r>
            <a:r>
              <a:rPr lang="fr-FR" sz="1700" dirty="0" smtClean="0">
                <a:latin typeface="Arial" pitchFamily="34" charset="0"/>
                <a:cs typeface="Arial" pitchFamily="34" charset="0"/>
              </a:rPr>
              <a:t> </a:t>
            </a:r>
            <a:r>
              <a:rPr lang="fr-FR" sz="1700" dirty="0" err="1" smtClean="0">
                <a:latin typeface="Arial" pitchFamily="34" charset="0"/>
                <a:cs typeface="Arial" pitchFamily="34" charset="0"/>
              </a:rPr>
              <a:t>such</a:t>
            </a:r>
            <a:r>
              <a:rPr lang="fr-FR" sz="1700" dirty="0" smtClean="0">
                <a:latin typeface="Arial" pitchFamily="34" charset="0"/>
                <a:cs typeface="Arial" pitchFamily="34" charset="0"/>
              </a:rPr>
              <a:t> as agriculture, health, </a:t>
            </a:r>
            <a:r>
              <a:rPr lang="fr-FR" sz="1700" dirty="0" err="1" smtClean="0">
                <a:latin typeface="Arial" pitchFamily="34" charset="0"/>
                <a:cs typeface="Arial" pitchFamily="34" charset="0"/>
              </a:rPr>
              <a:t>gender</a:t>
            </a:r>
            <a:r>
              <a:rPr lang="fr-FR" sz="1700" dirty="0" smtClean="0">
                <a:latin typeface="Arial" pitchFamily="34" charset="0"/>
                <a:cs typeface="Arial" pitchFamily="34" charset="0"/>
              </a:rPr>
              <a:t> and water &amp; </a:t>
            </a:r>
            <a:r>
              <a:rPr lang="fr-FR" sz="1700" dirty="0" err="1" smtClean="0">
                <a:latin typeface="Arial" pitchFamily="34" charset="0"/>
                <a:cs typeface="Arial" pitchFamily="34" charset="0"/>
              </a:rPr>
              <a:t>sanitation</a:t>
            </a:r>
            <a:r>
              <a:rPr lang="fr-FR" sz="1700" dirty="0" smtClean="0">
                <a:latin typeface="Arial" pitchFamily="34" charset="0"/>
                <a:cs typeface="Arial" pitchFamily="34" charset="0"/>
              </a:rPr>
              <a:t> - </a:t>
            </a:r>
            <a:r>
              <a:rPr lang="fr-FR" sz="1700" dirty="0" err="1" smtClean="0">
                <a:latin typeface="Arial" pitchFamily="34" charset="0"/>
                <a:cs typeface="Arial" pitchFamily="34" charset="0"/>
              </a:rPr>
              <a:t>among</a:t>
            </a:r>
            <a:r>
              <a:rPr lang="fr-FR" sz="1700" dirty="0" smtClean="0">
                <a:latin typeface="Arial" pitchFamily="34" charset="0"/>
                <a:cs typeface="Arial" pitchFamily="34" charset="0"/>
              </a:rPr>
              <a:t> the </a:t>
            </a:r>
            <a:r>
              <a:rPr lang="fr-FR" sz="1700" dirty="0" err="1" smtClean="0">
                <a:latin typeface="Arial" pitchFamily="34" charset="0"/>
                <a:cs typeface="Arial" pitchFamily="34" charset="0"/>
              </a:rPr>
              <a:t>other</a:t>
            </a:r>
            <a:r>
              <a:rPr lang="fr-FR" sz="1700" dirty="0" smtClean="0">
                <a:latin typeface="Arial" pitchFamily="34" charset="0"/>
                <a:cs typeface="Arial" pitchFamily="34" charset="0"/>
              </a:rPr>
              <a:t> areas</a:t>
            </a:r>
          </a:p>
          <a:p>
            <a:pPr marL="285750" indent="-285750">
              <a:buFont typeface="Arial" pitchFamily="34" charset="0"/>
              <a:buChar char="•"/>
            </a:pPr>
            <a:endParaRPr lang="fr-FR" sz="1700" dirty="0">
              <a:latin typeface="Arial" pitchFamily="34" charset="0"/>
              <a:cs typeface="Arial" pitchFamily="34" charset="0"/>
            </a:endParaRPr>
          </a:p>
          <a:p>
            <a:pPr marL="285750" indent="-285750">
              <a:buFont typeface="Arial" pitchFamily="34" charset="0"/>
              <a:buChar char="•"/>
            </a:pPr>
            <a:r>
              <a:rPr lang="fr-FR" sz="1700" dirty="0" err="1" smtClean="0">
                <a:latin typeface="Arial" pitchFamily="34" charset="0"/>
                <a:cs typeface="Arial" pitchFamily="34" charset="0"/>
              </a:rPr>
              <a:t>Started</a:t>
            </a:r>
            <a:r>
              <a:rPr lang="fr-FR" sz="1700" dirty="0" smtClean="0">
                <a:latin typeface="Arial" pitchFamily="34" charset="0"/>
                <a:cs typeface="Arial" pitchFamily="34" charset="0"/>
              </a:rPr>
              <a:t> out </a:t>
            </a:r>
            <a:r>
              <a:rPr lang="fr-FR" sz="1700" dirty="0" err="1" smtClean="0">
                <a:latin typeface="Arial" pitchFamily="34" charset="0"/>
                <a:cs typeface="Arial" pitchFamily="34" charset="0"/>
              </a:rPr>
              <a:t>focusing</a:t>
            </a:r>
            <a:r>
              <a:rPr lang="fr-FR" sz="1700" dirty="0" smtClean="0">
                <a:latin typeface="Arial" pitchFamily="34" charset="0"/>
                <a:cs typeface="Arial" pitchFamily="34" charset="0"/>
              </a:rPr>
              <a:t> on PSNP </a:t>
            </a:r>
            <a:r>
              <a:rPr lang="fr-FR" sz="1700" dirty="0" err="1" smtClean="0">
                <a:latin typeface="Arial" pitchFamily="34" charset="0"/>
                <a:cs typeface="Arial" pitchFamily="34" charset="0"/>
              </a:rPr>
              <a:t>beneficiaries</a:t>
            </a:r>
            <a:r>
              <a:rPr lang="fr-FR" sz="1700" dirty="0" smtClean="0">
                <a:latin typeface="Arial" pitchFamily="34" charset="0"/>
                <a:cs typeface="Arial" pitchFamily="34" charset="0"/>
              </a:rPr>
              <a:t> </a:t>
            </a:r>
            <a:r>
              <a:rPr lang="fr-FR" sz="1700" dirty="0" err="1" smtClean="0">
                <a:latin typeface="Arial" pitchFamily="34" charset="0"/>
                <a:cs typeface="Arial" pitchFamily="34" charset="0"/>
              </a:rPr>
              <a:t>at</a:t>
            </a:r>
            <a:r>
              <a:rPr lang="fr-FR" sz="1700" dirty="0" smtClean="0">
                <a:latin typeface="Arial" pitchFamily="34" charset="0"/>
                <a:cs typeface="Arial" pitchFamily="34" charset="0"/>
              </a:rPr>
              <a:t> </a:t>
            </a:r>
            <a:r>
              <a:rPr lang="fr-FR" sz="1700" i="1" dirty="0" err="1" smtClean="0">
                <a:latin typeface="Arial" pitchFamily="34" charset="0"/>
                <a:cs typeface="Arial" pitchFamily="34" charset="0"/>
              </a:rPr>
              <a:t>kebele</a:t>
            </a:r>
            <a:r>
              <a:rPr lang="fr-FR" sz="1700" dirty="0" smtClean="0">
                <a:latin typeface="Arial" pitchFamily="34" charset="0"/>
                <a:cs typeface="Arial" pitchFamily="34" charset="0"/>
              </a:rPr>
              <a:t> </a:t>
            </a:r>
            <a:r>
              <a:rPr lang="fr-FR" sz="1700" dirty="0" err="1" smtClean="0">
                <a:latin typeface="Arial" pitchFamily="34" charset="0"/>
                <a:cs typeface="Arial" pitchFamily="34" charset="0"/>
              </a:rPr>
              <a:t>level</a:t>
            </a:r>
            <a:r>
              <a:rPr lang="fr-FR" sz="1700" dirty="0" smtClean="0">
                <a:latin typeface="Arial" pitchFamily="34" charset="0"/>
                <a:cs typeface="Arial" pitchFamily="34" charset="0"/>
              </a:rPr>
              <a:t> but </a:t>
            </a:r>
            <a:r>
              <a:rPr lang="fr-FR" sz="1700" b="1" dirty="0" err="1" smtClean="0">
                <a:latin typeface="Arial" pitchFamily="34" charset="0"/>
                <a:cs typeface="Arial" pitchFamily="34" charset="0"/>
              </a:rPr>
              <a:t>broadened</a:t>
            </a:r>
            <a:r>
              <a:rPr lang="fr-FR" sz="1700" b="1" dirty="0" smtClean="0">
                <a:latin typeface="Arial" pitchFamily="34" charset="0"/>
                <a:cs typeface="Arial" pitchFamily="34" charset="0"/>
              </a:rPr>
              <a:t> </a:t>
            </a:r>
            <a:r>
              <a:rPr lang="fr-FR" sz="1700" b="1" dirty="0" err="1" smtClean="0">
                <a:latin typeface="Arial" pitchFamily="34" charset="0"/>
                <a:cs typeface="Arial" pitchFamily="34" charset="0"/>
              </a:rPr>
              <a:t>community</a:t>
            </a:r>
            <a:r>
              <a:rPr lang="fr-FR" sz="1700" b="1" dirty="0" smtClean="0">
                <a:latin typeface="Arial" pitchFamily="34" charset="0"/>
                <a:cs typeface="Arial" pitchFamily="34" charset="0"/>
              </a:rPr>
              <a:t> </a:t>
            </a:r>
            <a:r>
              <a:rPr lang="fr-FR" sz="1700" b="1" dirty="0" err="1" smtClean="0">
                <a:latin typeface="Arial" pitchFamily="34" charset="0"/>
                <a:cs typeface="Arial" pitchFamily="34" charset="0"/>
              </a:rPr>
              <a:t>activities</a:t>
            </a:r>
            <a:r>
              <a:rPr lang="fr-FR" sz="1700" dirty="0" smtClean="0">
                <a:latin typeface="Arial" pitchFamily="34" charset="0"/>
                <a:cs typeface="Arial" pitchFamily="34" charset="0"/>
              </a:rPr>
              <a:t> to all </a:t>
            </a:r>
            <a:r>
              <a:rPr lang="fr-FR" sz="1700" dirty="0" err="1" smtClean="0">
                <a:latin typeface="Arial" pitchFamily="34" charset="0"/>
                <a:cs typeface="Arial" pitchFamily="34" charset="0"/>
              </a:rPr>
              <a:t>households</a:t>
            </a:r>
            <a:r>
              <a:rPr lang="fr-FR" sz="1700" dirty="0" smtClean="0">
                <a:latin typeface="Arial" pitchFamily="34" charset="0"/>
                <a:cs typeface="Arial" pitchFamily="34" charset="0"/>
              </a:rPr>
              <a:t>, as </a:t>
            </a:r>
            <a:r>
              <a:rPr lang="fr-FR" sz="1700" dirty="0" err="1" smtClean="0">
                <a:latin typeface="Arial" pitchFamily="34" charset="0"/>
                <a:cs typeface="Arial" pitchFamily="34" charset="0"/>
              </a:rPr>
              <a:t>this</a:t>
            </a:r>
            <a:r>
              <a:rPr lang="fr-FR" sz="1700" dirty="0" smtClean="0">
                <a:latin typeface="Arial" pitchFamily="34" charset="0"/>
                <a:cs typeface="Arial" pitchFamily="34" charset="0"/>
              </a:rPr>
              <a:t> </a:t>
            </a:r>
            <a:r>
              <a:rPr lang="fr-FR" sz="1700" dirty="0" err="1" smtClean="0">
                <a:latin typeface="Arial" pitchFamily="34" charset="0"/>
                <a:cs typeface="Arial" pitchFamily="34" charset="0"/>
              </a:rPr>
              <a:t>was</a:t>
            </a:r>
            <a:r>
              <a:rPr lang="fr-FR" sz="1700" dirty="0" smtClean="0">
                <a:latin typeface="Arial" pitchFamily="34" charset="0"/>
                <a:cs typeface="Arial" pitchFamily="34" charset="0"/>
              </a:rPr>
              <a:t> </a:t>
            </a:r>
            <a:r>
              <a:rPr lang="fr-FR" sz="1700" dirty="0" err="1" smtClean="0">
                <a:latin typeface="Arial" pitchFamily="34" charset="0"/>
                <a:cs typeface="Arial" pitchFamily="34" charset="0"/>
              </a:rPr>
              <a:t>considered</a:t>
            </a:r>
            <a:r>
              <a:rPr lang="fr-FR" sz="1700" dirty="0" smtClean="0">
                <a:latin typeface="Arial" pitchFamily="34" charset="0"/>
                <a:cs typeface="Arial" pitchFamily="34" charset="0"/>
              </a:rPr>
              <a:t>  more </a:t>
            </a:r>
            <a:r>
              <a:rPr lang="fr-FR" sz="1700" b="1" dirty="0" smtClean="0">
                <a:latin typeface="Arial" pitchFamily="34" charset="0"/>
                <a:cs typeface="Arial" pitchFamily="34" charset="0"/>
              </a:rPr>
              <a:t>efficient</a:t>
            </a:r>
          </a:p>
          <a:p>
            <a:pPr marL="285750" indent="-285750">
              <a:buFont typeface="Arial" pitchFamily="34" charset="0"/>
              <a:buChar char="•"/>
            </a:pPr>
            <a:endParaRPr lang="fr-FR" sz="1700" dirty="0">
              <a:latin typeface="Arial" pitchFamily="34" charset="0"/>
              <a:cs typeface="Arial" pitchFamily="34" charset="0"/>
            </a:endParaRPr>
          </a:p>
          <a:p>
            <a:pPr marL="285750" indent="-285750">
              <a:buFont typeface="Arial" pitchFamily="34" charset="0"/>
              <a:buChar char="•"/>
            </a:pPr>
            <a:r>
              <a:rPr lang="en-US" sz="1700" b="1" dirty="0" smtClean="0">
                <a:latin typeface="Arial" pitchFamily="34" charset="0"/>
                <a:cs typeface="Arial" pitchFamily="34" charset="0"/>
              </a:rPr>
              <a:t>Behaviour </a:t>
            </a:r>
            <a:r>
              <a:rPr lang="en-US" sz="1700" b="1" dirty="0">
                <a:latin typeface="Arial" pitchFamily="34" charset="0"/>
                <a:cs typeface="Arial" pitchFamily="34" charset="0"/>
              </a:rPr>
              <a:t>change without input </a:t>
            </a:r>
            <a:r>
              <a:rPr lang="en-US" sz="1700" b="1" dirty="0" smtClean="0">
                <a:latin typeface="Arial" pitchFamily="34" charset="0"/>
                <a:cs typeface="Arial" pitchFamily="34" charset="0"/>
              </a:rPr>
              <a:t>doesn’t work</a:t>
            </a:r>
            <a:r>
              <a:rPr lang="en-US" sz="1700" dirty="0" smtClean="0">
                <a:latin typeface="Arial" pitchFamily="34" charset="0"/>
                <a:cs typeface="Arial" pitchFamily="34" charset="0"/>
              </a:rPr>
              <a:t>: </a:t>
            </a:r>
            <a:r>
              <a:rPr lang="en-US" sz="1700" dirty="0">
                <a:latin typeface="Arial" pitchFamily="34" charset="0"/>
                <a:cs typeface="Arial" pitchFamily="34" charset="0"/>
              </a:rPr>
              <a:t>growing diverse </a:t>
            </a:r>
            <a:r>
              <a:rPr lang="en-US" sz="1700" dirty="0" smtClean="0">
                <a:latin typeface="Arial" pitchFamily="34" charset="0"/>
                <a:cs typeface="Arial" pitchFamily="34" charset="0"/>
              </a:rPr>
              <a:t>crop was </a:t>
            </a:r>
            <a:r>
              <a:rPr lang="en-US" sz="1700" dirty="0">
                <a:latin typeface="Arial" pitchFamily="34" charset="0"/>
                <a:cs typeface="Arial" pitchFamily="34" charset="0"/>
              </a:rPr>
              <a:t>a key factor enabling households to act on </a:t>
            </a:r>
            <a:r>
              <a:rPr lang="en-US" sz="1700" dirty="0" smtClean="0">
                <a:latin typeface="Arial" pitchFamily="34" charset="0"/>
                <a:cs typeface="Arial" pitchFamily="34" charset="0"/>
              </a:rPr>
              <a:t>behaviour </a:t>
            </a:r>
            <a:r>
              <a:rPr lang="en-US" sz="1700" dirty="0">
                <a:latin typeface="Arial" pitchFamily="34" charset="0"/>
                <a:cs typeface="Arial" pitchFamily="34" charset="0"/>
              </a:rPr>
              <a:t>change </a:t>
            </a:r>
            <a:r>
              <a:rPr lang="en-US" sz="1700" dirty="0" smtClean="0">
                <a:latin typeface="Arial" pitchFamily="34" charset="0"/>
                <a:cs typeface="Arial" pitchFamily="34" charset="0"/>
              </a:rPr>
              <a:t>messages</a:t>
            </a:r>
          </a:p>
          <a:p>
            <a:pPr marL="285750" indent="-285750">
              <a:buFont typeface="Arial" pitchFamily="34" charset="0"/>
              <a:buChar char="•"/>
            </a:pPr>
            <a:endParaRPr lang="en-US" sz="1700" dirty="0" smtClean="0">
              <a:latin typeface="Arial" pitchFamily="34" charset="0"/>
              <a:cs typeface="Arial" pitchFamily="34" charset="0"/>
            </a:endParaRPr>
          </a:p>
          <a:p>
            <a:pPr marL="285750" indent="-285750">
              <a:buFont typeface="Arial" pitchFamily="34" charset="0"/>
              <a:buChar char="•"/>
            </a:pPr>
            <a:r>
              <a:rPr lang="en-US" sz="1700" b="1" dirty="0" smtClean="0">
                <a:latin typeface="Arial" pitchFamily="34" charset="0"/>
                <a:cs typeface="Arial" pitchFamily="34" charset="0"/>
              </a:rPr>
              <a:t>Messages </a:t>
            </a:r>
            <a:r>
              <a:rPr lang="en-US" sz="1700" b="1" dirty="0">
                <a:latin typeface="Arial" pitchFamily="34" charset="0"/>
                <a:cs typeface="Arial" pitchFamily="34" charset="0"/>
              </a:rPr>
              <a:t>about diet and recipes</a:t>
            </a:r>
            <a:r>
              <a:rPr lang="en-US" sz="1700" dirty="0">
                <a:latin typeface="Arial" pitchFamily="34" charset="0"/>
                <a:cs typeface="Arial" pitchFamily="34" charset="0"/>
              </a:rPr>
              <a:t> </a:t>
            </a:r>
            <a:r>
              <a:rPr lang="en-US" sz="1700" dirty="0" smtClean="0">
                <a:latin typeface="Arial" pitchFamily="34" charset="0"/>
                <a:cs typeface="Arial" pitchFamily="34" charset="0"/>
              </a:rPr>
              <a:t>which were </a:t>
            </a:r>
            <a:r>
              <a:rPr lang="en-US" sz="1700" dirty="0">
                <a:latin typeface="Arial" pitchFamily="34" charset="0"/>
                <a:cs typeface="Arial" pitchFamily="34" charset="0"/>
              </a:rPr>
              <a:t>correlated with </a:t>
            </a:r>
            <a:r>
              <a:rPr lang="en-US" sz="1700" dirty="0" smtClean="0">
                <a:latin typeface="Arial" pitchFamily="34" charset="0"/>
                <a:cs typeface="Arial" pitchFamily="34" charset="0"/>
              </a:rPr>
              <a:t>types </a:t>
            </a:r>
            <a:r>
              <a:rPr lang="en-US" sz="1700" dirty="0">
                <a:latin typeface="Arial" pitchFamily="34" charset="0"/>
                <a:cs typeface="Arial" pitchFamily="34" charset="0"/>
              </a:rPr>
              <a:t>of food </a:t>
            </a:r>
            <a:r>
              <a:rPr lang="en-US" sz="1700" dirty="0" smtClean="0">
                <a:latin typeface="Arial" pitchFamily="34" charset="0"/>
                <a:cs typeface="Arial" pitchFamily="34" charset="0"/>
              </a:rPr>
              <a:t>grown</a:t>
            </a:r>
            <a:endParaRPr lang="en-US" sz="1700" dirty="0">
              <a:latin typeface="Arial" pitchFamily="34" charset="0"/>
              <a:cs typeface="Arial" pitchFamily="34" charset="0"/>
            </a:endParaRPr>
          </a:p>
          <a:p>
            <a:pPr marL="285750" indent="-285750">
              <a:buFont typeface="Arial" pitchFamily="34" charset="0"/>
              <a:buChar char="•"/>
            </a:pPr>
            <a:endParaRPr lang="en-US" sz="1700" dirty="0" smtClean="0">
              <a:latin typeface="Arial" pitchFamily="34" charset="0"/>
              <a:cs typeface="Arial" pitchFamily="34" charset="0"/>
            </a:endParaRPr>
          </a:p>
          <a:p>
            <a:pPr marL="285750" indent="-285750">
              <a:buFont typeface="Arial" pitchFamily="34" charset="0"/>
              <a:buChar char="•"/>
            </a:pPr>
            <a:r>
              <a:rPr lang="en-US" sz="1700" b="1" dirty="0" smtClean="0">
                <a:latin typeface="Arial" pitchFamily="34" charset="0"/>
                <a:cs typeface="Arial" pitchFamily="34" charset="0"/>
              </a:rPr>
              <a:t>Local </a:t>
            </a:r>
            <a:r>
              <a:rPr lang="en-US" sz="1700" b="1" dirty="0">
                <a:latin typeface="Arial" pitchFamily="34" charset="0"/>
                <a:cs typeface="Arial" pitchFamily="34" charset="0"/>
              </a:rPr>
              <a:t>level is easier for </a:t>
            </a:r>
            <a:r>
              <a:rPr lang="en-US" sz="1700" b="1" dirty="0" smtClean="0">
                <a:latin typeface="Arial" pitchFamily="34" charset="0"/>
                <a:cs typeface="Arial" pitchFamily="34" charset="0"/>
              </a:rPr>
              <a:t>multi-</a:t>
            </a:r>
            <a:r>
              <a:rPr lang="en-US" sz="1700" b="1" dirty="0" err="1" smtClean="0">
                <a:latin typeface="Arial" pitchFamily="34" charset="0"/>
                <a:cs typeface="Arial" pitchFamily="34" charset="0"/>
              </a:rPr>
              <a:t>sectoral</a:t>
            </a:r>
            <a:r>
              <a:rPr lang="en-US" sz="1700" b="1" dirty="0" smtClean="0">
                <a:latin typeface="Arial" pitchFamily="34" charset="0"/>
                <a:cs typeface="Arial" pitchFamily="34" charset="0"/>
              </a:rPr>
              <a:t> collaboration </a:t>
            </a:r>
            <a:r>
              <a:rPr lang="en-US" sz="1700" dirty="0" smtClean="0">
                <a:latin typeface="Arial" pitchFamily="34" charset="0"/>
                <a:cs typeface="Arial" pitchFamily="34" charset="0"/>
              </a:rPr>
              <a:t>as linkages </a:t>
            </a:r>
            <a:r>
              <a:rPr lang="en-US" sz="1700" dirty="0">
                <a:latin typeface="Arial" pitchFamily="34" charset="0"/>
                <a:cs typeface="Arial" pitchFamily="34" charset="0"/>
              </a:rPr>
              <a:t>are </a:t>
            </a:r>
            <a:r>
              <a:rPr lang="en-US" sz="1700" dirty="0" smtClean="0">
                <a:latin typeface="Arial" pitchFamily="34" charset="0"/>
                <a:cs typeface="Arial" pitchFamily="34" charset="0"/>
              </a:rPr>
              <a:t>obvious because different sectors overlap in the same household and person!</a:t>
            </a:r>
          </a:p>
          <a:p>
            <a:pPr marL="285750" indent="-285750">
              <a:buFont typeface="Arial" pitchFamily="34" charset="0"/>
              <a:buChar char="•"/>
            </a:pPr>
            <a:endParaRPr lang="en-US" sz="1700" dirty="0" smtClean="0">
              <a:latin typeface="Arial" pitchFamily="34" charset="0"/>
              <a:cs typeface="Arial" pitchFamily="34" charset="0"/>
            </a:endParaRPr>
          </a:p>
          <a:p>
            <a:pPr marL="285750" indent="-285750">
              <a:buFont typeface="Arial" pitchFamily="34" charset="0"/>
              <a:buChar char="•"/>
            </a:pPr>
            <a:r>
              <a:rPr lang="en-US" sz="1700" dirty="0" smtClean="0">
                <a:latin typeface="Arial" pitchFamily="34" charset="0"/>
                <a:cs typeface="Arial" pitchFamily="34" charset="0"/>
              </a:rPr>
              <a:t>Model </a:t>
            </a:r>
            <a:r>
              <a:rPr lang="en-US" sz="1700" dirty="0">
                <a:latin typeface="Arial" pitchFamily="34" charset="0"/>
                <a:cs typeface="Arial" pitchFamily="34" charset="0"/>
              </a:rPr>
              <a:t>families and women’s support </a:t>
            </a:r>
            <a:r>
              <a:rPr lang="en-US" sz="1700" dirty="0" smtClean="0">
                <a:latin typeface="Arial" pitchFamily="34" charset="0"/>
                <a:cs typeface="Arial" pitchFamily="34" charset="0"/>
              </a:rPr>
              <a:t>groups used </a:t>
            </a:r>
            <a:r>
              <a:rPr lang="en-US" sz="1700" dirty="0">
                <a:latin typeface="Arial" pitchFamily="34" charset="0"/>
                <a:cs typeface="Arial" pitchFamily="34" charset="0"/>
              </a:rPr>
              <a:t>a kind of “positive deviance” approach to </a:t>
            </a:r>
            <a:r>
              <a:rPr lang="en-US" sz="1700" b="1" dirty="0">
                <a:latin typeface="Arial" pitchFamily="34" charset="0"/>
                <a:cs typeface="Arial" pitchFamily="34" charset="0"/>
              </a:rPr>
              <a:t>promote </a:t>
            </a:r>
            <a:r>
              <a:rPr lang="en-US" sz="1700" b="1" dirty="0" smtClean="0">
                <a:latin typeface="Arial" pitchFamily="34" charset="0"/>
                <a:cs typeface="Arial" pitchFamily="34" charset="0"/>
              </a:rPr>
              <a:t>effective, feasible and do-able </a:t>
            </a:r>
            <a:r>
              <a:rPr lang="en-US" sz="1700" b="1" dirty="0">
                <a:latin typeface="Arial" pitchFamily="34" charset="0"/>
                <a:cs typeface="Arial" pitchFamily="34" charset="0"/>
              </a:rPr>
              <a:t>actions</a:t>
            </a:r>
            <a:endParaRPr lang="fr-FR" sz="1700" b="1" dirty="0" smtClean="0">
              <a:latin typeface="Arial" pitchFamily="34" charset="0"/>
              <a:cs typeface="Arial" pitchFamily="34" charset="0"/>
            </a:endParaRPr>
          </a:p>
          <a:p>
            <a:endParaRPr lang="fr-FR" sz="1700" dirty="0">
              <a:solidFill>
                <a:schemeClr val="tx1">
                  <a:lumMod val="75000"/>
                  <a:lumOff val="25000"/>
                </a:schemeClr>
              </a:solidFill>
            </a:endParaRPr>
          </a:p>
        </p:txBody>
      </p:sp>
      <p:pic>
        <p:nvPicPr>
          <p:cNvPr id="10" name="Picture 2"/>
          <p:cNvPicPr>
            <a:picLocks noChangeAspect="1" noChangeArrowheads="1"/>
          </p:cNvPicPr>
          <p:nvPr/>
        </p:nvPicPr>
        <p:blipFill>
          <a:blip r:embed="rId3" cstate="print"/>
          <a:srcRect/>
          <a:stretch>
            <a:fillRect/>
          </a:stretch>
        </p:blipFill>
        <p:spPr bwMode="auto">
          <a:xfrm>
            <a:off x="179512" y="148596"/>
            <a:ext cx="3456384" cy="549061"/>
          </a:xfrm>
          <a:prstGeom prst="rect">
            <a:avLst/>
          </a:prstGeom>
          <a:noFill/>
          <a:ln w="9525">
            <a:noFill/>
            <a:miter lim="800000"/>
            <a:headEnd/>
            <a:tailEnd/>
          </a:ln>
        </p:spPr>
      </p:pic>
      <p:pic>
        <p:nvPicPr>
          <p:cNvPr id="13" name="Picture 1" descr="CONCERN_WORLDWIDE"/>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164288" y="13418"/>
            <a:ext cx="1979712" cy="8902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5877760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908720"/>
            <a:ext cx="9144000" cy="72008"/>
          </a:xfrm>
          <a:prstGeom prst="rect">
            <a:avLst/>
          </a:prstGeom>
          <a:solidFill>
            <a:srgbClr val="95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0" y="6552728"/>
            <a:ext cx="9144000" cy="3326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numéro de diapositive 7"/>
          <p:cNvSpPr>
            <a:spLocks noGrp="1"/>
          </p:cNvSpPr>
          <p:nvPr>
            <p:ph type="sldNum" sz="quarter" idx="12"/>
          </p:nvPr>
        </p:nvSpPr>
        <p:spPr>
          <a:xfrm>
            <a:off x="7046912" y="6520259"/>
            <a:ext cx="2133600" cy="365125"/>
          </a:xfrm>
        </p:spPr>
        <p:txBody>
          <a:bodyPr/>
          <a:lstStyle/>
          <a:p>
            <a:fld id="{281EE925-639F-4C58-9CB9-A3576406038A}" type="slidenum">
              <a:rPr lang="fr-FR" smtClean="0">
                <a:solidFill>
                  <a:schemeClr val="bg1"/>
                </a:solidFill>
              </a:rPr>
              <a:pPr/>
              <a:t>14</a:t>
            </a:fld>
            <a:endParaRPr lang="fr-FR" dirty="0">
              <a:solidFill>
                <a:schemeClr val="bg1"/>
              </a:solidFill>
            </a:endParaRPr>
          </a:p>
        </p:txBody>
      </p:sp>
      <p:sp>
        <p:nvSpPr>
          <p:cNvPr id="9" name="Espace réservé du pied de page 8"/>
          <p:cNvSpPr>
            <a:spLocks noGrp="1"/>
          </p:cNvSpPr>
          <p:nvPr>
            <p:ph type="ftr" sz="quarter" idx="11"/>
          </p:nvPr>
        </p:nvSpPr>
        <p:spPr>
          <a:xfrm>
            <a:off x="-36512" y="6520259"/>
            <a:ext cx="9001000" cy="365125"/>
          </a:xfrm>
        </p:spPr>
        <p:txBody>
          <a:bodyPr/>
          <a:lstStyle/>
          <a:p>
            <a:pPr algn="l"/>
            <a:r>
              <a:rPr lang="fr-FR" dirty="0" smtClean="0">
                <a:solidFill>
                  <a:schemeClr val="bg1"/>
                </a:solidFill>
              </a:rPr>
              <a:t>Conférence Internationale contre la malnutrition : An </a:t>
            </a:r>
            <a:r>
              <a:rPr lang="fr-FR" dirty="0" err="1" smtClean="0">
                <a:solidFill>
                  <a:schemeClr val="bg1"/>
                </a:solidFill>
              </a:rPr>
              <a:t>Integrated</a:t>
            </a:r>
            <a:r>
              <a:rPr lang="fr-FR" dirty="0" smtClean="0">
                <a:solidFill>
                  <a:schemeClr val="bg1"/>
                </a:solidFill>
              </a:rPr>
              <a:t> </a:t>
            </a:r>
            <a:r>
              <a:rPr lang="fr-FR" dirty="0" err="1" smtClean="0">
                <a:solidFill>
                  <a:schemeClr val="bg1"/>
                </a:solidFill>
              </a:rPr>
              <a:t>Approach</a:t>
            </a:r>
            <a:r>
              <a:rPr lang="fr-FR" dirty="0" smtClean="0">
                <a:solidFill>
                  <a:schemeClr val="bg1"/>
                </a:solidFill>
              </a:rPr>
              <a:t> to </a:t>
            </a:r>
            <a:r>
              <a:rPr lang="fr-FR" dirty="0" err="1" smtClean="0">
                <a:solidFill>
                  <a:schemeClr val="bg1"/>
                </a:solidFill>
              </a:rPr>
              <a:t>Improving</a:t>
            </a:r>
            <a:r>
              <a:rPr lang="fr-FR" dirty="0" smtClean="0">
                <a:solidFill>
                  <a:schemeClr val="bg1"/>
                </a:solidFill>
              </a:rPr>
              <a:t> IYCF practices</a:t>
            </a:r>
            <a:endParaRPr lang="fr-FR" dirty="0">
              <a:solidFill>
                <a:schemeClr val="bg1"/>
              </a:solidFill>
            </a:endParaRPr>
          </a:p>
        </p:txBody>
      </p:sp>
      <p:sp>
        <p:nvSpPr>
          <p:cNvPr id="11" name="ZoneTexte 10"/>
          <p:cNvSpPr txBox="1"/>
          <p:nvPr/>
        </p:nvSpPr>
        <p:spPr>
          <a:xfrm>
            <a:off x="249928" y="991463"/>
            <a:ext cx="5114160" cy="4508927"/>
          </a:xfrm>
          <a:prstGeom prst="rect">
            <a:avLst/>
          </a:prstGeom>
          <a:noFill/>
        </p:spPr>
        <p:txBody>
          <a:bodyPr wrap="square" rtlCol="0">
            <a:spAutoFit/>
          </a:bodyPr>
          <a:lstStyle/>
          <a:p>
            <a:r>
              <a:rPr lang="fr-FR" sz="2400" b="1" dirty="0" err="1" smtClean="0">
                <a:solidFill>
                  <a:srgbClr val="00B0F0"/>
                </a:solidFill>
              </a:rPr>
              <a:t>Way</a:t>
            </a:r>
            <a:r>
              <a:rPr lang="fr-FR" sz="2400" b="1" dirty="0" smtClean="0">
                <a:solidFill>
                  <a:srgbClr val="00B0F0"/>
                </a:solidFill>
              </a:rPr>
              <a:t> </a:t>
            </a:r>
            <a:r>
              <a:rPr lang="fr-FR" sz="2400" b="1" dirty="0" err="1" smtClean="0">
                <a:solidFill>
                  <a:srgbClr val="00B0F0"/>
                </a:solidFill>
              </a:rPr>
              <a:t>forward</a:t>
            </a:r>
            <a:endParaRPr lang="fr-FR" sz="2400" b="1" dirty="0" smtClean="0">
              <a:solidFill>
                <a:srgbClr val="00B0F0"/>
              </a:solidFill>
            </a:endParaRPr>
          </a:p>
          <a:p>
            <a:endParaRPr lang="fr-FR" sz="1100" b="1" dirty="0">
              <a:solidFill>
                <a:srgbClr val="00B0F0"/>
              </a:solidFill>
              <a:latin typeface="Arial" pitchFamily="34" charset="0"/>
              <a:cs typeface="Arial" pitchFamily="34" charset="0"/>
            </a:endParaRPr>
          </a:p>
          <a:p>
            <a:pPr marL="285750" indent="-285750">
              <a:buFont typeface="Arial" pitchFamily="34" charset="0"/>
              <a:buChar char="•"/>
            </a:pPr>
            <a:r>
              <a:rPr lang="fr-FR" dirty="0" smtClean="0">
                <a:latin typeface="Arial" pitchFamily="34" charset="0"/>
                <a:cs typeface="Arial" pitchFamily="34" charset="0"/>
              </a:rPr>
              <a:t>Initial </a:t>
            </a:r>
            <a:r>
              <a:rPr lang="fr-FR" dirty="0" err="1">
                <a:latin typeface="Arial" pitchFamily="34" charset="0"/>
                <a:cs typeface="Arial" pitchFamily="34" charset="0"/>
              </a:rPr>
              <a:t>r</a:t>
            </a:r>
            <a:r>
              <a:rPr lang="fr-FR" dirty="0" err="1" smtClean="0">
                <a:latin typeface="Arial" pitchFamily="34" charset="0"/>
                <a:cs typeface="Arial" pitchFamily="34" charset="0"/>
              </a:rPr>
              <a:t>esults</a:t>
            </a:r>
            <a:r>
              <a:rPr lang="fr-FR" dirty="0" smtClean="0">
                <a:latin typeface="Arial" pitchFamily="34" charset="0"/>
                <a:cs typeface="Arial" pitchFamily="34" charset="0"/>
              </a:rPr>
              <a:t> have </a:t>
            </a:r>
            <a:r>
              <a:rPr lang="fr-FR" dirty="0" err="1" smtClean="0">
                <a:latin typeface="Arial" pitchFamily="34" charset="0"/>
                <a:cs typeface="Arial" pitchFamily="34" charset="0"/>
              </a:rPr>
              <a:t>received</a:t>
            </a:r>
            <a:r>
              <a:rPr lang="fr-FR" dirty="0" smtClean="0">
                <a:latin typeface="Arial" pitchFamily="34" charset="0"/>
                <a:cs typeface="Arial" pitchFamily="34" charset="0"/>
              </a:rPr>
              <a:t> positive feedback </a:t>
            </a:r>
            <a:r>
              <a:rPr lang="fr-FR" dirty="0" err="1" smtClean="0">
                <a:latin typeface="Arial" pitchFamily="34" charset="0"/>
                <a:cs typeface="Arial" pitchFamily="34" charset="0"/>
              </a:rPr>
              <a:t>from</a:t>
            </a:r>
            <a:r>
              <a:rPr lang="fr-FR" dirty="0" smtClean="0">
                <a:latin typeface="Arial" pitchFamily="34" charset="0"/>
                <a:cs typeface="Arial" pitchFamily="34" charset="0"/>
              </a:rPr>
              <a:t> the </a:t>
            </a:r>
            <a:r>
              <a:rPr lang="fr-FR" dirty="0" err="1" smtClean="0">
                <a:latin typeface="Arial" pitchFamily="34" charset="0"/>
                <a:cs typeface="Arial" pitchFamily="34" charset="0"/>
              </a:rPr>
              <a:t>Federal</a:t>
            </a:r>
            <a:r>
              <a:rPr lang="fr-FR" dirty="0" smtClean="0">
                <a:latin typeface="Arial" pitchFamily="34" charset="0"/>
                <a:cs typeface="Arial" pitchFamily="34" charset="0"/>
              </a:rPr>
              <a:t> </a:t>
            </a:r>
            <a:r>
              <a:rPr lang="fr-FR" dirty="0" err="1" smtClean="0">
                <a:latin typeface="Arial" pitchFamily="34" charset="0"/>
                <a:cs typeface="Arial" pitchFamily="34" charset="0"/>
              </a:rPr>
              <a:t>Ministry</a:t>
            </a:r>
            <a:r>
              <a:rPr lang="fr-FR" dirty="0" smtClean="0">
                <a:latin typeface="Arial" pitchFamily="34" charset="0"/>
                <a:cs typeface="Arial" pitchFamily="34" charset="0"/>
              </a:rPr>
              <a:t> of Health, </a:t>
            </a:r>
            <a:r>
              <a:rPr lang="fr-FR" dirty="0" err="1" smtClean="0">
                <a:latin typeface="Arial" pitchFamily="34" charset="0"/>
                <a:cs typeface="Arial" pitchFamily="34" charset="0"/>
              </a:rPr>
              <a:t>Ministry</a:t>
            </a:r>
            <a:r>
              <a:rPr lang="fr-FR" dirty="0" smtClean="0">
                <a:latin typeface="Arial" pitchFamily="34" charset="0"/>
                <a:cs typeface="Arial" pitchFamily="34" charset="0"/>
              </a:rPr>
              <a:t> of Agriculture and </a:t>
            </a:r>
            <a:r>
              <a:rPr lang="fr-FR" dirty="0" err="1" smtClean="0">
                <a:latin typeface="Arial" pitchFamily="34" charset="0"/>
                <a:cs typeface="Arial" pitchFamily="34" charset="0"/>
              </a:rPr>
              <a:t>other</a:t>
            </a:r>
            <a:r>
              <a:rPr lang="fr-FR" dirty="0" smtClean="0">
                <a:latin typeface="Arial" pitchFamily="34" charset="0"/>
                <a:cs typeface="Arial" pitchFamily="34" charset="0"/>
              </a:rPr>
              <a:t> </a:t>
            </a:r>
            <a:r>
              <a:rPr lang="fr-FR" dirty="0" err="1" smtClean="0">
                <a:latin typeface="Arial" pitchFamily="34" charset="0"/>
                <a:cs typeface="Arial" pitchFamily="34" charset="0"/>
              </a:rPr>
              <a:t>development</a:t>
            </a:r>
            <a:r>
              <a:rPr lang="fr-FR" dirty="0" smtClean="0">
                <a:latin typeface="Arial" pitchFamily="34" charset="0"/>
                <a:cs typeface="Arial" pitchFamily="34" charset="0"/>
              </a:rPr>
              <a:t> </a:t>
            </a:r>
            <a:r>
              <a:rPr lang="fr-FR" dirty="0" err="1" smtClean="0">
                <a:latin typeface="Arial" pitchFamily="34" charset="0"/>
                <a:cs typeface="Arial" pitchFamily="34" charset="0"/>
              </a:rPr>
              <a:t>partners</a:t>
            </a:r>
            <a:endParaRPr lang="fr-FR" dirty="0" smtClean="0">
              <a:latin typeface="Arial" pitchFamily="34" charset="0"/>
              <a:cs typeface="Arial" pitchFamily="34" charset="0"/>
            </a:endParaRPr>
          </a:p>
          <a:p>
            <a:pPr marL="285750" indent="-285750">
              <a:buFont typeface="Arial" pitchFamily="34" charset="0"/>
              <a:buChar char="•"/>
            </a:pPr>
            <a:endParaRPr lang="fr-FR" dirty="0">
              <a:latin typeface="Arial" pitchFamily="34" charset="0"/>
              <a:cs typeface="Arial" pitchFamily="34" charset="0"/>
            </a:endParaRPr>
          </a:p>
          <a:p>
            <a:pPr marL="285750" indent="-285750">
              <a:buFont typeface="Arial" pitchFamily="34" charset="0"/>
              <a:buChar char="•"/>
            </a:pPr>
            <a:r>
              <a:rPr lang="fr-FR" dirty="0" smtClean="0">
                <a:latin typeface="Arial" pitchFamily="34" charset="0"/>
                <a:cs typeface="Arial" pitchFamily="34" charset="0"/>
              </a:rPr>
              <a:t>Concern </a:t>
            </a:r>
            <a:r>
              <a:rPr lang="fr-FR" dirty="0" err="1" smtClean="0">
                <a:latin typeface="Arial" pitchFamily="34" charset="0"/>
                <a:cs typeface="Arial" pitchFamily="34" charset="0"/>
              </a:rPr>
              <a:t>is</a:t>
            </a:r>
            <a:r>
              <a:rPr lang="fr-FR" dirty="0" smtClean="0">
                <a:latin typeface="Arial" pitchFamily="34" charset="0"/>
                <a:cs typeface="Arial" pitchFamily="34" charset="0"/>
              </a:rPr>
              <a:t> </a:t>
            </a:r>
            <a:r>
              <a:rPr lang="fr-FR" dirty="0" err="1" smtClean="0">
                <a:latin typeface="Arial" pitchFamily="34" charset="0"/>
                <a:cs typeface="Arial" pitchFamily="34" charset="0"/>
              </a:rPr>
              <a:t>expanding</a:t>
            </a:r>
            <a:r>
              <a:rPr lang="fr-FR" dirty="0" smtClean="0">
                <a:latin typeface="Arial" pitchFamily="34" charset="0"/>
                <a:cs typeface="Arial" pitchFamily="34" charset="0"/>
              </a:rPr>
              <a:t> the </a:t>
            </a:r>
            <a:r>
              <a:rPr lang="fr-FR" dirty="0" err="1" smtClean="0">
                <a:latin typeface="Arial" pitchFamily="34" charset="0"/>
                <a:cs typeface="Arial" pitchFamily="34" charset="0"/>
              </a:rPr>
              <a:t>approach</a:t>
            </a:r>
            <a:r>
              <a:rPr lang="fr-FR" dirty="0" smtClean="0">
                <a:latin typeface="Arial" pitchFamily="34" charset="0"/>
                <a:cs typeface="Arial" pitchFamily="34" charset="0"/>
              </a:rPr>
              <a:t> to an </a:t>
            </a:r>
            <a:r>
              <a:rPr lang="fr-FR" dirty="0" err="1" smtClean="0">
                <a:latin typeface="Arial" pitchFamily="34" charset="0"/>
                <a:cs typeface="Arial" pitchFamily="34" charset="0"/>
              </a:rPr>
              <a:t>additional</a:t>
            </a:r>
            <a:r>
              <a:rPr lang="fr-FR" dirty="0" smtClean="0">
                <a:latin typeface="Arial" pitchFamily="34" charset="0"/>
                <a:cs typeface="Arial" pitchFamily="34" charset="0"/>
              </a:rPr>
              <a:t> four areas (in </a:t>
            </a:r>
            <a:r>
              <a:rPr lang="fr-FR" dirty="0" err="1" smtClean="0">
                <a:latin typeface="Arial" pitchFamily="34" charset="0"/>
                <a:cs typeface="Arial" pitchFamily="34" charset="0"/>
              </a:rPr>
              <a:t>different</a:t>
            </a:r>
            <a:r>
              <a:rPr lang="fr-FR" dirty="0" smtClean="0">
                <a:latin typeface="Arial" pitchFamily="34" charset="0"/>
                <a:cs typeface="Arial" pitchFamily="34" charset="0"/>
              </a:rPr>
              <a:t>  </a:t>
            </a:r>
            <a:r>
              <a:rPr lang="fr-FR" dirty="0" err="1" smtClean="0">
                <a:latin typeface="Arial" pitchFamily="34" charset="0"/>
                <a:cs typeface="Arial" pitchFamily="34" charset="0"/>
              </a:rPr>
              <a:t>contexts</a:t>
            </a:r>
            <a:r>
              <a:rPr lang="fr-FR" dirty="0" smtClean="0">
                <a:latin typeface="Arial" pitchFamily="34" charset="0"/>
                <a:cs typeface="Arial" pitchFamily="34" charset="0"/>
              </a:rPr>
              <a:t>) to </a:t>
            </a:r>
            <a:r>
              <a:rPr lang="fr-FR" dirty="0" err="1" smtClean="0">
                <a:latin typeface="Arial" pitchFamily="34" charset="0"/>
                <a:cs typeface="Arial" pitchFamily="34" charset="0"/>
              </a:rPr>
              <a:t>assess</a:t>
            </a:r>
            <a:r>
              <a:rPr lang="fr-FR" dirty="0" smtClean="0">
                <a:latin typeface="Arial" pitchFamily="34" charset="0"/>
                <a:cs typeface="Arial" pitchFamily="34" charset="0"/>
              </a:rPr>
              <a:t> </a:t>
            </a:r>
            <a:r>
              <a:rPr lang="fr-FR" dirty="0" err="1" smtClean="0">
                <a:latin typeface="Arial" pitchFamily="34" charset="0"/>
                <a:cs typeface="Arial" pitchFamily="34" charset="0"/>
              </a:rPr>
              <a:t>its</a:t>
            </a:r>
            <a:r>
              <a:rPr lang="fr-FR" dirty="0" smtClean="0">
                <a:latin typeface="Arial" pitchFamily="34" charset="0"/>
                <a:cs typeface="Arial" pitchFamily="34" charset="0"/>
              </a:rPr>
              <a:t> </a:t>
            </a:r>
            <a:r>
              <a:rPr lang="fr-FR" dirty="0" err="1" smtClean="0">
                <a:latin typeface="Arial" pitchFamily="34" charset="0"/>
                <a:cs typeface="Arial" pitchFamily="34" charset="0"/>
              </a:rPr>
              <a:t>feasibility</a:t>
            </a:r>
            <a:endParaRPr lang="fr-FR" dirty="0" smtClean="0">
              <a:latin typeface="Arial" pitchFamily="34" charset="0"/>
              <a:cs typeface="Arial" pitchFamily="34" charset="0"/>
            </a:endParaRPr>
          </a:p>
          <a:p>
            <a:pPr marL="285750" indent="-285750">
              <a:buFont typeface="Arial" pitchFamily="34" charset="0"/>
              <a:buChar char="•"/>
            </a:pPr>
            <a:endParaRPr lang="fr-FR" dirty="0">
              <a:latin typeface="Arial" pitchFamily="34" charset="0"/>
              <a:cs typeface="Arial" pitchFamily="34" charset="0"/>
            </a:endParaRPr>
          </a:p>
          <a:p>
            <a:pPr marL="285750" indent="-285750">
              <a:buFont typeface="Arial" pitchFamily="34" charset="0"/>
              <a:buChar char="•"/>
            </a:pPr>
            <a:r>
              <a:rPr lang="fr-FR" dirty="0" smtClean="0">
                <a:latin typeface="Arial" pitchFamily="34" charset="0"/>
                <a:cs typeface="Arial" pitchFamily="34" charset="0"/>
              </a:rPr>
              <a:t>Explore </a:t>
            </a:r>
            <a:r>
              <a:rPr lang="fr-FR" dirty="0" err="1" smtClean="0">
                <a:latin typeface="Arial" pitchFamily="34" charset="0"/>
                <a:cs typeface="Arial" pitchFamily="34" charset="0"/>
              </a:rPr>
              <a:t>possibilities</a:t>
            </a:r>
            <a:r>
              <a:rPr lang="fr-FR" dirty="0" smtClean="0">
                <a:latin typeface="Arial" pitchFamily="34" charset="0"/>
                <a:cs typeface="Arial" pitchFamily="34" charset="0"/>
              </a:rPr>
              <a:t> for </a:t>
            </a:r>
            <a:r>
              <a:rPr lang="fr-FR" dirty="0" err="1" smtClean="0">
                <a:latin typeface="Arial" pitchFamily="34" charset="0"/>
                <a:cs typeface="Arial" pitchFamily="34" charset="0"/>
              </a:rPr>
              <a:t>piloting</a:t>
            </a:r>
            <a:r>
              <a:rPr lang="fr-FR" dirty="0" smtClean="0">
                <a:latin typeface="Arial" pitchFamily="34" charset="0"/>
                <a:cs typeface="Arial" pitchFamily="34" charset="0"/>
              </a:rPr>
              <a:t> </a:t>
            </a:r>
            <a:r>
              <a:rPr lang="fr-FR" dirty="0" err="1" smtClean="0">
                <a:latin typeface="Arial" pitchFamily="34" charset="0"/>
                <a:cs typeface="Arial" pitchFamily="34" charset="0"/>
              </a:rPr>
              <a:t>additional</a:t>
            </a:r>
            <a:r>
              <a:rPr lang="fr-FR" dirty="0" smtClean="0">
                <a:latin typeface="Arial" pitchFamily="34" charset="0"/>
                <a:cs typeface="Arial" pitchFamily="34" charset="0"/>
              </a:rPr>
              <a:t> components, </a:t>
            </a:r>
            <a:r>
              <a:rPr lang="fr-FR" dirty="0" err="1" smtClean="0">
                <a:latin typeface="Arial" pitchFamily="34" charset="0"/>
                <a:cs typeface="Arial" pitchFamily="34" charset="0"/>
              </a:rPr>
              <a:t>particularly</a:t>
            </a:r>
            <a:r>
              <a:rPr lang="fr-FR" dirty="0">
                <a:latin typeface="Arial" pitchFamily="34" charset="0"/>
                <a:cs typeface="Arial" pitchFamily="34" charset="0"/>
              </a:rPr>
              <a:t> </a:t>
            </a:r>
            <a:r>
              <a:rPr lang="fr-FR" dirty="0" smtClean="0">
                <a:latin typeface="Arial" pitchFamily="34" charset="0"/>
                <a:cs typeface="Arial" pitchFamily="34" charset="0"/>
              </a:rPr>
              <a:t>more agricultural  </a:t>
            </a:r>
            <a:r>
              <a:rPr lang="fr-FR" b="1" dirty="0" smtClean="0">
                <a:latin typeface="Arial" pitchFamily="34" charset="0"/>
                <a:cs typeface="Arial" pitchFamily="34" charset="0"/>
              </a:rPr>
              <a:t>support and provision of </a:t>
            </a:r>
            <a:r>
              <a:rPr lang="fr-FR" b="1" dirty="0" err="1" smtClean="0">
                <a:latin typeface="Arial" pitchFamily="34" charset="0"/>
                <a:cs typeface="Arial" pitchFamily="34" charset="0"/>
              </a:rPr>
              <a:t>micronutrient</a:t>
            </a:r>
            <a:r>
              <a:rPr lang="fr-FR" b="1" dirty="0" smtClean="0">
                <a:latin typeface="Arial" pitchFamily="34" charset="0"/>
                <a:cs typeface="Arial" pitchFamily="34" charset="0"/>
              </a:rPr>
              <a:t> </a:t>
            </a:r>
            <a:r>
              <a:rPr lang="fr-FR" b="1" dirty="0" err="1" smtClean="0">
                <a:latin typeface="Arial" pitchFamily="34" charset="0"/>
                <a:cs typeface="Arial" pitchFamily="34" charset="0"/>
              </a:rPr>
              <a:t>powder</a:t>
            </a:r>
            <a:r>
              <a:rPr lang="fr-FR" b="1" dirty="0" smtClean="0">
                <a:latin typeface="Arial" pitchFamily="34" charset="0"/>
                <a:cs typeface="Arial" pitchFamily="34" charset="0"/>
              </a:rPr>
              <a:t> sachets and </a:t>
            </a:r>
            <a:r>
              <a:rPr lang="fr-FR" b="1" dirty="0" err="1" smtClean="0">
                <a:latin typeface="Arial" pitchFamily="34" charset="0"/>
                <a:cs typeface="Arial" pitchFamily="34" charset="0"/>
              </a:rPr>
              <a:t>fresh</a:t>
            </a:r>
            <a:r>
              <a:rPr lang="fr-FR" b="1" dirty="0" smtClean="0">
                <a:latin typeface="Arial" pitchFamily="34" charset="0"/>
                <a:cs typeface="Arial" pitchFamily="34" charset="0"/>
              </a:rPr>
              <a:t> </a:t>
            </a:r>
            <a:r>
              <a:rPr lang="fr-FR" b="1" dirty="0" err="1" smtClean="0">
                <a:latin typeface="Arial" pitchFamily="34" charset="0"/>
                <a:cs typeface="Arial" pitchFamily="34" charset="0"/>
              </a:rPr>
              <a:t>food</a:t>
            </a:r>
            <a:r>
              <a:rPr lang="fr-FR" b="1" dirty="0" smtClean="0">
                <a:latin typeface="Arial" pitchFamily="34" charset="0"/>
                <a:cs typeface="Arial" pitchFamily="34" charset="0"/>
              </a:rPr>
              <a:t> vouchers</a:t>
            </a:r>
            <a:r>
              <a:rPr lang="fr-FR" dirty="0" smtClean="0">
                <a:latin typeface="Arial" pitchFamily="34" charset="0"/>
                <a:cs typeface="Arial" pitchFamily="34" charset="0"/>
              </a:rPr>
              <a:t> to </a:t>
            </a:r>
            <a:r>
              <a:rPr lang="fr-FR" dirty="0" err="1" smtClean="0">
                <a:latin typeface="Arial" pitchFamily="34" charset="0"/>
                <a:cs typeface="Arial" pitchFamily="34" charset="0"/>
              </a:rPr>
              <a:t>allow</a:t>
            </a:r>
            <a:r>
              <a:rPr lang="fr-FR" dirty="0" smtClean="0">
                <a:latin typeface="Arial" pitchFamily="34" charset="0"/>
                <a:cs typeface="Arial" pitchFamily="34" charset="0"/>
              </a:rPr>
              <a:t> </a:t>
            </a:r>
            <a:r>
              <a:rPr lang="fr-FR" dirty="0" err="1" smtClean="0">
                <a:latin typeface="Arial" pitchFamily="34" charset="0"/>
                <a:cs typeface="Arial" pitchFamily="34" charset="0"/>
              </a:rPr>
              <a:t>caregivers</a:t>
            </a:r>
            <a:r>
              <a:rPr lang="fr-FR" dirty="0" smtClean="0">
                <a:latin typeface="Arial" pitchFamily="34" charset="0"/>
                <a:cs typeface="Arial" pitchFamily="34" charset="0"/>
              </a:rPr>
              <a:t> to </a:t>
            </a:r>
            <a:r>
              <a:rPr lang="fr-FR" dirty="0" err="1" smtClean="0">
                <a:latin typeface="Arial" pitchFamily="34" charset="0"/>
                <a:cs typeface="Arial" pitchFamily="34" charset="0"/>
              </a:rPr>
              <a:t>act</a:t>
            </a:r>
            <a:r>
              <a:rPr lang="fr-FR" dirty="0" smtClean="0">
                <a:latin typeface="Arial" pitchFamily="34" charset="0"/>
                <a:cs typeface="Arial" pitchFamily="34" charset="0"/>
              </a:rPr>
              <a:t> on the </a:t>
            </a:r>
            <a:r>
              <a:rPr lang="fr-FR" dirty="0" err="1" smtClean="0">
                <a:latin typeface="Arial" pitchFamily="34" charset="0"/>
                <a:cs typeface="Arial" pitchFamily="34" charset="0"/>
              </a:rPr>
              <a:t>behavioural</a:t>
            </a:r>
            <a:r>
              <a:rPr lang="fr-FR" dirty="0" smtClean="0">
                <a:latin typeface="Arial" pitchFamily="34" charset="0"/>
                <a:cs typeface="Arial" pitchFamily="34" charset="0"/>
              </a:rPr>
              <a:t> change </a:t>
            </a:r>
            <a:r>
              <a:rPr lang="fr-FR" dirty="0">
                <a:latin typeface="Arial" pitchFamily="34" charset="0"/>
                <a:cs typeface="Arial" pitchFamily="34" charset="0"/>
              </a:rPr>
              <a:t>c</a:t>
            </a:r>
            <a:r>
              <a:rPr lang="fr-FR" dirty="0" smtClean="0">
                <a:latin typeface="Arial" pitchFamily="34" charset="0"/>
                <a:cs typeface="Arial" pitchFamily="34" charset="0"/>
              </a:rPr>
              <a:t>ommunication messages</a:t>
            </a:r>
            <a:endParaRPr lang="fr-FR" dirty="0">
              <a:latin typeface="Arial" pitchFamily="34" charset="0"/>
              <a:cs typeface="Arial" pitchFamily="34" charset="0"/>
            </a:endParaRPr>
          </a:p>
        </p:txBody>
      </p:sp>
      <p:pic>
        <p:nvPicPr>
          <p:cNvPr id="10" name="Picture 2"/>
          <p:cNvPicPr>
            <a:picLocks noChangeAspect="1" noChangeArrowheads="1"/>
          </p:cNvPicPr>
          <p:nvPr/>
        </p:nvPicPr>
        <p:blipFill>
          <a:blip r:embed="rId3" cstate="print"/>
          <a:srcRect/>
          <a:stretch>
            <a:fillRect/>
          </a:stretch>
        </p:blipFill>
        <p:spPr bwMode="auto">
          <a:xfrm>
            <a:off x="179512" y="148596"/>
            <a:ext cx="3456384" cy="549061"/>
          </a:xfrm>
          <a:prstGeom prst="rect">
            <a:avLst/>
          </a:prstGeom>
          <a:noFill/>
          <a:ln w="9525">
            <a:noFill/>
            <a:miter lim="800000"/>
            <a:headEnd/>
            <a:tailEnd/>
          </a:ln>
        </p:spPr>
      </p:pic>
      <p:pic>
        <p:nvPicPr>
          <p:cNvPr id="13" name="Picture 1" descr="CONCERN_WORLDWIDE"/>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164288" y="13418"/>
            <a:ext cx="1979712" cy="8902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26" name="Picture 2" descr="C:\Users\pankaj.kumar\Desktop\Facilitator's Guide (2).jpg"/>
          <p:cNvPicPr>
            <a:picLocks noChangeAspect="1" noChangeArrowheads="1"/>
          </p:cNvPicPr>
          <p:nvPr/>
        </p:nvPicPr>
        <p:blipFill rotWithShape="1">
          <a:blip r:embed="rId5" cstate="email">
            <a:extLst>
              <a:ext uri="{28A0092B-C50C-407E-A947-70E740481C1C}">
                <a14:useLocalDpi xmlns:a14="http://schemas.microsoft.com/office/drawing/2010/main" xmlns="" val="0"/>
              </a:ext>
            </a:extLst>
          </a:blip>
          <a:srcRect/>
          <a:stretch/>
        </p:blipFill>
        <p:spPr bwMode="auto">
          <a:xfrm>
            <a:off x="5497286" y="1415142"/>
            <a:ext cx="3361181" cy="4774183"/>
          </a:xfrm>
          <a:prstGeom prst="rect">
            <a:avLst/>
          </a:prstGeom>
          <a:noFill/>
          <a:ln>
            <a:solidFill>
              <a:schemeClr val="tx1"/>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2428527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908720"/>
            <a:ext cx="9144000" cy="72008"/>
          </a:xfrm>
          <a:prstGeom prst="rect">
            <a:avLst/>
          </a:prstGeom>
          <a:solidFill>
            <a:srgbClr val="95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0" y="6552728"/>
            <a:ext cx="9144000" cy="3326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numéro de diapositive 7"/>
          <p:cNvSpPr>
            <a:spLocks noGrp="1"/>
          </p:cNvSpPr>
          <p:nvPr>
            <p:ph type="sldNum" sz="quarter" idx="12"/>
          </p:nvPr>
        </p:nvSpPr>
        <p:spPr>
          <a:xfrm>
            <a:off x="7046912" y="6520259"/>
            <a:ext cx="2133600" cy="365125"/>
          </a:xfrm>
        </p:spPr>
        <p:txBody>
          <a:bodyPr/>
          <a:lstStyle/>
          <a:p>
            <a:fld id="{281EE925-639F-4C58-9CB9-A3576406038A}" type="slidenum">
              <a:rPr lang="fr-FR" smtClean="0">
                <a:solidFill>
                  <a:schemeClr val="bg1"/>
                </a:solidFill>
              </a:rPr>
              <a:pPr/>
              <a:t>15</a:t>
            </a:fld>
            <a:endParaRPr lang="fr-FR" dirty="0">
              <a:solidFill>
                <a:schemeClr val="bg1"/>
              </a:solidFill>
            </a:endParaRPr>
          </a:p>
        </p:txBody>
      </p:sp>
      <p:sp>
        <p:nvSpPr>
          <p:cNvPr id="9" name="Espace réservé du pied de page 8"/>
          <p:cNvSpPr>
            <a:spLocks noGrp="1"/>
          </p:cNvSpPr>
          <p:nvPr>
            <p:ph type="ftr" sz="quarter" idx="11"/>
          </p:nvPr>
        </p:nvSpPr>
        <p:spPr>
          <a:xfrm>
            <a:off x="-36512" y="6520259"/>
            <a:ext cx="9001000" cy="365125"/>
          </a:xfrm>
        </p:spPr>
        <p:txBody>
          <a:bodyPr/>
          <a:lstStyle/>
          <a:p>
            <a:pPr algn="l"/>
            <a:r>
              <a:rPr lang="fr-FR" dirty="0" smtClean="0">
                <a:solidFill>
                  <a:schemeClr val="bg1"/>
                </a:solidFill>
              </a:rPr>
              <a:t>Conférence Internationale contre la malnutrition : An </a:t>
            </a:r>
            <a:r>
              <a:rPr lang="fr-FR" dirty="0" err="1" smtClean="0">
                <a:solidFill>
                  <a:schemeClr val="bg1"/>
                </a:solidFill>
              </a:rPr>
              <a:t>Integrated</a:t>
            </a:r>
            <a:r>
              <a:rPr lang="fr-FR" dirty="0" smtClean="0">
                <a:solidFill>
                  <a:schemeClr val="bg1"/>
                </a:solidFill>
              </a:rPr>
              <a:t> </a:t>
            </a:r>
            <a:r>
              <a:rPr lang="fr-FR" dirty="0" err="1" smtClean="0">
                <a:solidFill>
                  <a:schemeClr val="bg1"/>
                </a:solidFill>
              </a:rPr>
              <a:t>Approach</a:t>
            </a:r>
            <a:r>
              <a:rPr lang="fr-FR" dirty="0" smtClean="0">
                <a:solidFill>
                  <a:schemeClr val="bg1"/>
                </a:solidFill>
              </a:rPr>
              <a:t> to </a:t>
            </a:r>
            <a:r>
              <a:rPr lang="fr-FR" dirty="0" err="1" smtClean="0">
                <a:solidFill>
                  <a:schemeClr val="bg1"/>
                </a:solidFill>
              </a:rPr>
              <a:t>improving</a:t>
            </a:r>
            <a:r>
              <a:rPr lang="fr-FR" dirty="0" smtClean="0">
                <a:solidFill>
                  <a:schemeClr val="bg1"/>
                </a:solidFill>
              </a:rPr>
              <a:t> IYCF practices </a:t>
            </a:r>
            <a:endParaRPr lang="fr-FR" dirty="0">
              <a:solidFill>
                <a:schemeClr val="bg1"/>
              </a:solidFill>
            </a:endParaRPr>
          </a:p>
        </p:txBody>
      </p:sp>
      <p:sp>
        <p:nvSpPr>
          <p:cNvPr id="11" name="ZoneTexte 10"/>
          <p:cNvSpPr txBox="1"/>
          <p:nvPr/>
        </p:nvSpPr>
        <p:spPr>
          <a:xfrm>
            <a:off x="704630" y="1045166"/>
            <a:ext cx="8424936" cy="3416320"/>
          </a:xfrm>
          <a:prstGeom prst="rect">
            <a:avLst/>
          </a:prstGeom>
          <a:noFill/>
        </p:spPr>
        <p:txBody>
          <a:bodyPr wrap="square" rtlCol="0">
            <a:spAutoFit/>
          </a:bodyPr>
          <a:lstStyle/>
          <a:p>
            <a:endParaRPr lang="fr-FR" dirty="0" smtClean="0">
              <a:solidFill>
                <a:schemeClr val="tx1">
                  <a:lumMod val="75000"/>
                  <a:lumOff val="25000"/>
                </a:schemeClr>
              </a:solidFill>
            </a:endParaRPr>
          </a:p>
          <a:p>
            <a:endParaRPr lang="fr-FR" dirty="0">
              <a:solidFill>
                <a:schemeClr val="tx1">
                  <a:lumMod val="75000"/>
                  <a:lumOff val="25000"/>
                </a:schemeClr>
              </a:solidFill>
            </a:endParaRPr>
          </a:p>
          <a:p>
            <a:pPr algn="ctr"/>
            <a:endParaRPr lang="fr-FR" sz="4000" dirty="0" smtClean="0">
              <a:solidFill>
                <a:schemeClr val="tx1">
                  <a:lumMod val="75000"/>
                  <a:lumOff val="25000"/>
                </a:schemeClr>
              </a:solidFill>
            </a:endParaRPr>
          </a:p>
          <a:p>
            <a:pPr algn="ctr"/>
            <a:endParaRPr lang="fr-FR" sz="2000" dirty="0">
              <a:solidFill>
                <a:schemeClr val="tx1">
                  <a:lumMod val="75000"/>
                  <a:lumOff val="25000"/>
                </a:schemeClr>
              </a:solidFill>
            </a:endParaRPr>
          </a:p>
          <a:p>
            <a:pPr algn="ctr"/>
            <a:r>
              <a:rPr lang="fr-FR" sz="4000" dirty="0" smtClean="0">
                <a:solidFill>
                  <a:schemeClr val="tx1">
                    <a:lumMod val="75000"/>
                    <a:lumOff val="25000"/>
                  </a:schemeClr>
                </a:solidFill>
              </a:rPr>
              <a:t>or </a:t>
            </a:r>
            <a:r>
              <a:rPr lang="fr-FR" sz="4000" dirty="0" err="1" smtClean="0">
                <a:solidFill>
                  <a:schemeClr val="tx1">
                    <a:lumMod val="75000"/>
                    <a:lumOff val="25000"/>
                  </a:schemeClr>
                </a:solidFill>
              </a:rPr>
              <a:t>listening</a:t>
            </a:r>
            <a:endParaRPr lang="fr-FR" sz="4000" dirty="0" smtClean="0">
              <a:solidFill>
                <a:schemeClr val="tx1">
                  <a:lumMod val="75000"/>
                  <a:lumOff val="25000"/>
                </a:schemeClr>
              </a:solidFill>
            </a:endParaRPr>
          </a:p>
          <a:p>
            <a:pPr algn="ctr"/>
            <a:endParaRPr lang="fr-FR" sz="4000" dirty="0">
              <a:solidFill>
                <a:schemeClr val="tx1">
                  <a:lumMod val="75000"/>
                  <a:lumOff val="25000"/>
                </a:schemeClr>
              </a:solidFill>
            </a:endParaRPr>
          </a:p>
          <a:p>
            <a:pPr algn="ctr"/>
            <a:endParaRPr lang="fr-FR" sz="4000" dirty="0">
              <a:solidFill>
                <a:schemeClr val="tx1">
                  <a:lumMod val="75000"/>
                  <a:lumOff val="25000"/>
                </a:schemeClr>
              </a:solidFill>
            </a:endParaRPr>
          </a:p>
        </p:txBody>
      </p:sp>
      <p:pic>
        <p:nvPicPr>
          <p:cNvPr id="10" name="Picture 2"/>
          <p:cNvPicPr>
            <a:picLocks noChangeAspect="1" noChangeArrowheads="1"/>
          </p:cNvPicPr>
          <p:nvPr/>
        </p:nvPicPr>
        <p:blipFill>
          <a:blip r:embed="rId3" cstate="print"/>
          <a:srcRect/>
          <a:stretch>
            <a:fillRect/>
          </a:stretch>
        </p:blipFill>
        <p:spPr bwMode="auto">
          <a:xfrm>
            <a:off x="179512" y="148596"/>
            <a:ext cx="3456384" cy="549061"/>
          </a:xfrm>
          <a:prstGeom prst="rect">
            <a:avLst/>
          </a:prstGeom>
          <a:noFill/>
          <a:ln w="9525">
            <a:noFill/>
            <a:miter lim="800000"/>
            <a:headEnd/>
            <a:tailEnd/>
          </a:ln>
        </p:spPr>
      </p:pic>
      <p:pic>
        <p:nvPicPr>
          <p:cNvPr id="13" name="Picture 1" descr="CONCERN_WORLDWIDE"/>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164288" y="13418"/>
            <a:ext cx="1979712" cy="8902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 name="Picture 11" descr="C:\DZ IYCF  Project\Photograph\2012\Tebasit SSF celebration photo\DSC01413.JPG"/>
          <p:cNvPicPr/>
          <p:nvPr/>
        </p:nvPicPr>
        <p:blipFill rotWithShape="1">
          <a:blip r:embed="rId5" cstate="screen">
            <a:extLst>
              <a:ext uri="{BEBA8EAE-BF5A-486C-A8C5-ECC9F3942E4B}">
                <a14:imgProps xmlns:a14="http://schemas.microsoft.com/office/drawing/2010/main" xmlns="">
                  <a14:imgLayer r:embed="rId6">
                    <a14:imgEffect>
                      <a14:colorTemperature colorTemp="6400"/>
                    </a14:imgEffect>
                    <a14:imgEffect>
                      <a14:saturation sat="101000"/>
                    </a14:imgEffect>
                  </a14:imgLayer>
                </a14:imgProps>
              </a:ext>
              <a:ext uri="{28A0092B-C50C-407E-A947-70E740481C1C}">
                <a14:useLocalDpi xmlns:a14="http://schemas.microsoft.com/office/drawing/2010/main" xmlns=""/>
              </a:ext>
            </a:extLst>
          </a:blip>
          <a:srcRect l="-9668" t="-11633"/>
          <a:stretch/>
        </p:blipFill>
        <p:spPr bwMode="auto">
          <a:xfrm>
            <a:off x="704630" y="548679"/>
            <a:ext cx="7179738" cy="4762913"/>
          </a:xfrm>
          <a:prstGeom prst="rect">
            <a:avLst/>
          </a:prstGeom>
          <a:noFill/>
          <a:ln>
            <a:noFill/>
          </a:ln>
        </p:spPr>
      </p:pic>
      <p:sp>
        <p:nvSpPr>
          <p:cNvPr id="2" name="TextBox 1"/>
          <p:cNvSpPr txBox="1"/>
          <p:nvPr/>
        </p:nvSpPr>
        <p:spPr>
          <a:xfrm>
            <a:off x="1044288" y="5877272"/>
            <a:ext cx="6840080" cy="646331"/>
          </a:xfrm>
          <a:prstGeom prst="rect">
            <a:avLst/>
          </a:prstGeom>
          <a:noFill/>
        </p:spPr>
        <p:txBody>
          <a:bodyPr wrap="square" rtlCol="0">
            <a:spAutoFit/>
          </a:bodyPr>
          <a:lstStyle/>
          <a:p>
            <a:pPr algn="ctr"/>
            <a:r>
              <a:rPr lang="en-US" sz="3600" b="1" i="1" dirty="0" smtClean="0">
                <a:latin typeface="Arial" pitchFamily="34" charset="0"/>
                <a:cs typeface="Arial" pitchFamily="34" charset="0"/>
              </a:rPr>
              <a:t>Thank you for listening</a:t>
            </a:r>
            <a:endParaRPr lang="en-IE" sz="3600" b="1" i="1" dirty="0">
              <a:latin typeface="Arial" pitchFamily="34" charset="0"/>
              <a:cs typeface="Arial" pitchFamily="34" charset="0"/>
            </a:endParaRPr>
          </a:p>
        </p:txBody>
      </p:sp>
      <p:sp>
        <p:nvSpPr>
          <p:cNvPr id="3" name="TextBox 2"/>
          <p:cNvSpPr txBox="1"/>
          <p:nvPr/>
        </p:nvSpPr>
        <p:spPr>
          <a:xfrm>
            <a:off x="1763688" y="5311592"/>
            <a:ext cx="5400600" cy="646331"/>
          </a:xfrm>
          <a:prstGeom prst="rect">
            <a:avLst/>
          </a:prstGeom>
          <a:noFill/>
        </p:spPr>
        <p:txBody>
          <a:bodyPr wrap="square" rtlCol="0">
            <a:spAutoFit/>
          </a:bodyPr>
          <a:lstStyle/>
          <a:p>
            <a:pPr algn="ctr"/>
            <a:r>
              <a:rPr lang="en-US" i="1" dirty="0" smtClean="0"/>
              <a:t>Graduating Model Families showing their certificates. Photo: Gashaw</a:t>
            </a:r>
            <a:endParaRPr lang="en-IE" i="1" dirty="0"/>
          </a:p>
        </p:txBody>
      </p:sp>
    </p:spTree>
    <p:extLst>
      <p:ext uri="{BB962C8B-B14F-4D97-AF65-F5344CB8AC3E}">
        <p14:creationId xmlns:p14="http://schemas.microsoft.com/office/powerpoint/2010/main" xmlns="" val="1768870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908720"/>
            <a:ext cx="9144000" cy="72008"/>
          </a:xfrm>
          <a:prstGeom prst="rect">
            <a:avLst/>
          </a:prstGeom>
          <a:solidFill>
            <a:srgbClr val="95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0" y="6552728"/>
            <a:ext cx="9144000" cy="3326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numéro de diapositive 7"/>
          <p:cNvSpPr>
            <a:spLocks noGrp="1"/>
          </p:cNvSpPr>
          <p:nvPr>
            <p:ph type="sldNum" sz="quarter" idx="12"/>
          </p:nvPr>
        </p:nvSpPr>
        <p:spPr>
          <a:xfrm>
            <a:off x="7046912" y="6520259"/>
            <a:ext cx="2133600" cy="365125"/>
          </a:xfrm>
        </p:spPr>
        <p:txBody>
          <a:bodyPr/>
          <a:lstStyle/>
          <a:p>
            <a:fld id="{281EE925-639F-4C58-9CB9-A3576406038A}" type="slidenum">
              <a:rPr lang="fr-FR" smtClean="0">
                <a:solidFill>
                  <a:schemeClr val="bg1"/>
                </a:solidFill>
              </a:rPr>
              <a:pPr/>
              <a:t>2</a:t>
            </a:fld>
            <a:endParaRPr lang="fr-FR" dirty="0">
              <a:solidFill>
                <a:schemeClr val="bg1"/>
              </a:solidFill>
            </a:endParaRPr>
          </a:p>
        </p:txBody>
      </p:sp>
      <p:sp>
        <p:nvSpPr>
          <p:cNvPr id="9" name="Espace réservé du pied de page 8"/>
          <p:cNvSpPr>
            <a:spLocks noGrp="1"/>
          </p:cNvSpPr>
          <p:nvPr>
            <p:ph type="ftr" sz="quarter" idx="11"/>
          </p:nvPr>
        </p:nvSpPr>
        <p:spPr>
          <a:xfrm>
            <a:off x="-36512" y="6520259"/>
            <a:ext cx="8928992" cy="365125"/>
          </a:xfrm>
        </p:spPr>
        <p:txBody>
          <a:bodyPr/>
          <a:lstStyle/>
          <a:p>
            <a:pPr algn="l"/>
            <a:r>
              <a:rPr lang="fr-FR" dirty="0" smtClean="0">
                <a:solidFill>
                  <a:schemeClr val="bg1"/>
                </a:solidFill>
              </a:rPr>
              <a:t>Conférence Internationale contre la malnutrition :  An </a:t>
            </a:r>
            <a:r>
              <a:rPr lang="fr-FR" dirty="0" err="1" smtClean="0">
                <a:solidFill>
                  <a:schemeClr val="bg1"/>
                </a:solidFill>
              </a:rPr>
              <a:t>Integrated</a:t>
            </a:r>
            <a:r>
              <a:rPr lang="fr-FR" dirty="0" smtClean="0">
                <a:solidFill>
                  <a:schemeClr val="bg1"/>
                </a:solidFill>
              </a:rPr>
              <a:t> </a:t>
            </a:r>
            <a:r>
              <a:rPr lang="fr-FR" dirty="0" err="1" smtClean="0">
                <a:solidFill>
                  <a:schemeClr val="bg1"/>
                </a:solidFill>
              </a:rPr>
              <a:t>Approach</a:t>
            </a:r>
            <a:r>
              <a:rPr lang="fr-FR" dirty="0" smtClean="0">
                <a:solidFill>
                  <a:schemeClr val="bg1"/>
                </a:solidFill>
              </a:rPr>
              <a:t> to </a:t>
            </a:r>
            <a:r>
              <a:rPr lang="fr-FR" dirty="0" err="1" smtClean="0">
                <a:solidFill>
                  <a:schemeClr val="bg1"/>
                </a:solidFill>
              </a:rPr>
              <a:t>Improve</a:t>
            </a:r>
            <a:r>
              <a:rPr lang="fr-FR" dirty="0" smtClean="0">
                <a:solidFill>
                  <a:schemeClr val="bg1"/>
                </a:solidFill>
              </a:rPr>
              <a:t> IYCF practices </a:t>
            </a:r>
            <a:endParaRPr lang="fr-FR" dirty="0">
              <a:solidFill>
                <a:schemeClr val="bg1"/>
              </a:solidFill>
            </a:endParaRPr>
          </a:p>
        </p:txBody>
      </p:sp>
      <p:sp>
        <p:nvSpPr>
          <p:cNvPr id="11" name="ZoneTexte 10"/>
          <p:cNvSpPr txBox="1"/>
          <p:nvPr/>
        </p:nvSpPr>
        <p:spPr>
          <a:xfrm>
            <a:off x="251520" y="1052736"/>
            <a:ext cx="4752528" cy="5309146"/>
          </a:xfrm>
          <a:prstGeom prst="rect">
            <a:avLst/>
          </a:prstGeom>
          <a:noFill/>
        </p:spPr>
        <p:txBody>
          <a:bodyPr wrap="square" rtlCol="0">
            <a:spAutoFit/>
          </a:bodyPr>
          <a:lstStyle/>
          <a:p>
            <a:r>
              <a:rPr lang="fr-FR" sz="2400" b="1" dirty="0" smtClean="0">
                <a:solidFill>
                  <a:srgbClr val="00B0F0"/>
                </a:solidFill>
                <a:latin typeface="Arial" pitchFamily="34" charset="0"/>
                <a:cs typeface="Arial" pitchFamily="34" charset="0"/>
              </a:rPr>
              <a:t>Background</a:t>
            </a:r>
          </a:p>
          <a:p>
            <a:endParaRPr lang="fr-FR" dirty="0"/>
          </a:p>
          <a:p>
            <a:pPr marL="285750" indent="-285750">
              <a:buFont typeface="Courier New" pitchFamily="49" charset="0"/>
              <a:buChar char="o"/>
              <a:tabLst>
                <a:tab pos="457200" algn="l"/>
              </a:tabLst>
            </a:pPr>
            <a:r>
              <a:rPr lang="en-GB" dirty="0" err="1">
                <a:latin typeface="Arial" pitchFamily="34" charset="0"/>
                <a:cs typeface="Arial" pitchFamily="34" charset="0"/>
              </a:rPr>
              <a:t>Dessie</a:t>
            </a:r>
            <a:r>
              <a:rPr lang="en-GB" dirty="0">
                <a:latin typeface="Arial" pitchFamily="34" charset="0"/>
                <a:cs typeface="Arial" pitchFamily="34" charset="0"/>
              </a:rPr>
              <a:t> </a:t>
            </a:r>
            <a:r>
              <a:rPr lang="en-GB" dirty="0" err="1">
                <a:latin typeface="Arial" pitchFamily="34" charset="0"/>
                <a:cs typeface="Arial" pitchFamily="34" charset="0"/>
              </a:rPr>
              <a:t>Zuria</a:t>
            </a:r>
            <a:r>
              <a:rPr lang="en-GB" dirty="0">
                <a:latin typeface="Arial" pitchFamily="34" charset="0"/>
                <a:cs typeface="Arial" pitchFamily="34" charset="0"/>
              </a:rPr>
              <a:t> </a:t>
            </a:r>
            <a:r>
              <a:rPr lang="en-GB" dirty="0" smtClean="0">
                <a:latin typeface="Arial" pitchFamily="34" charset="0"/>
                <a:cs typeface="Arial" pitchFamily="34" charset="0"/>
              </a:rPr>
              <a:t>Woreda </a:t>
            </a:r>
            <a:r>
              <a:rPr lang="en-GB" dirty="0">
                <a:latin typeface="Arial" pitchFamily="34" charset="0"/>
                <a:cs typeface="Arial" pitchFamily="34" charset="0"/>
              </a:rPr>
              <a:t>is located in South </a:t>
            </a:r>
            <a:r>
              <a:rPr lang="en-GB" dirty="0" err="1">
                <a:latin typeface="Arial" pitchFamily="34" charset="0"/>
                <a:cs typeface="Arial" pitchFamily="34" charset="0"/>
              </a:rPr>
              <a:t>Wollo</a:t>
            </a:r>
            <a:r>
              <a:rPr lang="en-GB" dirty="0">
                <a:latin typeface="Arial" pitchFamily="34" charset="0"/>
                <a:cs typeface="Arial" pitchFamily="34" charset="0"/>
              </a:rPr>
              <a:t> </a:t>
            </a:r>
            <a:r>
              <a:rPr lang="en-GB" dirty="0" smtClean="0">
                <a:latin typeface="Arial" pitchFamily="34" charset="0"/>
                <a:cs typeface="Arial" pitchFamily="34" charset="0"/>
              </a:rPr>
              <a:t>Zone</a:t>
            </a:r>
            <a:r>
              <a:rPr lang="en-GB" dirty="0">
                <a:latin typeface="Arial" pitchFamily="34" charset="0"/>
                <a:cs typeface="Arial" pitchFamily="34" charset="0"/>
              </a:rPr>
              <a:t>, in the </a:t>
            </a:r>
            <a:r>
              <a:rPr lang="en-GB" dirty="0" err="1">
                <a:latin typeface="Arial" pitchFamily="34" charset="0"/>
                <a:cs typeface="Arial" pitchFamily="34" charset="0"/>
              </a:rPr>
              <a:t>Amhara</a:t>
            </a:r>
            <a:r>
              <a:rPr lang="en-GB" dirty="0">
                <a:latin typeface="Arial" pitchFamily="34" charset="0"/>
                <a:cs typeface="Arial" pitchFamily="34" charset="0"/>
              </a:rPr>
              <a:t> </a:t>
            </a:r>
            <a:r>
              <a:rPr lang="en-GB" dirty="0" smtClean="0">
                <a:latin typeface="Arial" pitchFamily="34" charset="0"/>
                <a:cs typeface="Arial" pitchFamily="34" charset="0"/>
              </a:rPr>
              <a:t>Region</a:t>
            </a:r>
          </a:p>
          <a:p>
            <a:pPr>
              <a:tabLst>
                <a:tab pos="457200" algn="l"/>
              </a:tabLst>
            </a:pPr>
            <a:endParaRPr lang="en-GB" sz="1100" dirty="0">
              <a:latin typeface="Arial" pitchFamily="34" charset="0"/>
              <a:cs typeface="Arial" pitchFamily="34" charset="0"/>
            </a:endParaRPr>
          </a:p>
          <a:p>
            <a:pPr marL="285750" indent="-285750">
              <a:buFont typeface="Courier New" pitchFamily="49" charset="0"/>
              <a:buChar char="o"/>
              <a:tabLst>
                <a:tab pos="457200" algn="l"/>
              </a:tabLst>
            </a:pPr>
            <a:r>
              <a:rPr lang="en-GB" dirty="0">
                <a:latin typeface="Arial" pitchFamily="34" charset="0"/>
                <a:cs typeface="Arial" pitchFamily="34" charset="0"/>
              </a:rPr>
              <a:t>Stunting rate of 54%, higher than the national average of 44%</a:t>
            </a:r>
          </a:p>
          <a:p>
            <a:pPr>
              <a:tabLst>
                <a:tab pos="457200" algn="l"/>
              </a:tabLst>
            </a:pPr>
            <a:endParaRPr lang="en-GB" sz="1200" dirty="0" smtClean="0">
              <a:latin typeface="Arial" pitchFamily="34" charset="0"/>
              <a:cs typeface="Arial" pitchFamily="34" charset="0"/>
            </a:endParaRPr>
          </a:p>
          <a:p>
            <a:pPr marL="285750" indent="-285750">
              <a:buFont typeface="Courier New" pitchFamily="49" charset="0"/>
              <a:buChar char="o"/>
              <a:tabLst>
                <a:tab pos="457200" algn="l"/>
              </a:tabLst>
            </a:pPr>
            <a:r>
              <a:rPr lang="en-GB" dirty="0" smtClean="0">
                <a:latin typeface="Arial" pitchFamily="34" charset="0"/>
                <a:cs typeface="Arial" pitchFamily="34" charset="0"/>
              </a:rPr>
              <a:t>Chronically </a:t>
            </a:r>
            <a:r>
              <a:rPr lang="en-GB" dirty="0">
                <a:latin typeface="Arial" pitchFamily="34" charset="0"/>
                <a:cs typeface="Arial" pitchFamily="34" charset="0"/>
              </a:rPr>
              <a:t>food insecure, with </a:t>
            </a:r>
            <a:r>
              <a:rPr lang="en-GB" dirty="0" smtClean="0">
                <a:latin typeface="Arial" pitchFamily="34" charset="0"/>
                <a:cs typeface="Arial" pitchFamily="34" charset="0"/>
              </a:rPr>
              <a:t>about 40% of population dependant on social </a:t>
            </a:r>
            <a:r>
              <a:rPr lang="en-GB" dirty="0">
                <a:latin typeface="Arial" pitchFamily="34" charset="0"/>
                <a:cs typeface="Arial" pitchFamily="34" charset="0"/>
              </a:rPr>
              <a:t>s</a:t>
            </a:r>
            <a:r>
              <a:rPr lang="en-GB" dirty="0" smtClean="0">
                <a:latin typeface="Arial" pitchFamily="34" charset="0"/>
                <a:cs typeface="Arial" pitchFamily="34" charset="0"/>
              </a:rPr>
              <a:t>afety </a:t>
            </a:r>
            <a:r>
              <a:rPr lang="en-GB" dirty="0">
                <a:latin typeface="Arial" pitchFamily="34" charset="0"/>
                <a:cs typeface="Arial" pitchFamily="34" charset="0"/>
              </a:rPr>
              <a:t>n</a:t>
            </a:r>
            <a:r>
              <a:rPr lang="en-GB" dirty="0" smtClean="0">
                <a:latin typeface="Arial" pitchFamily="34" charset="0"/>
                <a:cs typeface="Arial" pitchFamily="34" charset="0"/>
              </a:rPr>
              <a:t>ets </a:t>
            </a:r>
          </a:p>
          <a:p>
            <a:pPr>
              <a:tabLst>
                <a:tab pos="457200" algn="l"/>
              </a:tabLst>
            </a:pPr>
            <a:endParaRPr lang="en-GB" sz="1100" dirty="0">
              <a:latin typeface="Arial" pitchFamily="34" charset="0"/>
              <a:cs typeface="Arial" pitchFamily="34" charset="0"/>
            </a:endParaRPr>
          </a:p>
          <a:p>
            <a:pPr marL="285750" indent="-285750">
              <a:buFont typeface="Courier New" pitchFamily="49" charset="0"/>
              <a:buChar char="o"/>
              <a:tabLst>
                <a:tab pos="457200" algn="l"/>
              </a:tabLst>
            </a:pPr>
            <a:r>
              <a:rPr lang="en-GB" dirty="0" smtClean="0">
                <a:latin typeface="Arial" pitchFamily="34" charset="0"/>
                <a:cs typeface="Arial" pitchFamily="34" charset="0"/>
              </a:rPr>
              <a:t>In last ten years (2000-2010), annual surveys show the prevalence of Global Acute Malnutrition </a:t>
            </a:r>
            <a:r>
              <a:rPr lang="en-GB" dirty="0">
                <a:latin typeface="Arial" pitchFamily="34" charset="0"/>
                <a:cs typeface="Arial" pitchFamily="34" charset="0"/>
              </a:rPr>
              <a:t>reduced only once </a:t>
            </a:r>
            <a:r>
              <a:rPr lang="en-GB" dirty="0" smtClean="0">
                <a:latin typeface="Arial" pitchFamily="34" charset="0"/>
                <a:cs typeface="Arial" pitchFamily="34" charset="0"/>
              </a:rPr>
              <a:t>to less than 10%</a:t>
            </a:r>
          </a:p>
          <a:p>
            <a:pPr marL="285750" indent="-285750">
              <a:buFont typeface="Courier New" pitchFamily="49" charset="0"/>
              <a:buChar char="o"/>
              <a:tabLst>
                <a:tab pos="457200" algn="l"/>
              </a:tabLst>
            </a:pPr>
            <a:endParaRPr lang="en-GB" sz="1100" dirty="0">
              <a:latin typeface="Arial" pitchFamily="34" charset="0"/>
              <a:cs typeface="Arial" pitchFamily="34" charset="0"/>
            </a:endParaRPr>
          </a:p>
          <a:p>
            <a:pPr marL="285750" indent="-285750">
              <a:buFont typeface="Courier New" pitchFamily="49" charset="0"/>
              <a:buChar char="o"/>
              <a:tabLst>
                <a:tab pos="457200" algn="l"/>
              </a:tabLst>
            </a:pPr>
            <a:r>
              <a:rPr lang="en-GB" dirty="0" smtClean="0">
                <a:latin typeface="Arial" pitchFamily="34" charset="0"/>
                <a:cs typeface="Arial" pitchFamily="34" charset="0"/>
              </a:rPr>
              <a:t>In response to repeated emergencies, underlying causes of malnutrition were investigated in June 2010</a:t>
            </a:r>
            <a:endParaRPr lang="en-GB" dirty="0">
              <a:latin typeface="Arial" pitchFamily="34" charset="0"/>
              <a:cs typeface="Arial" pitchFamily="34" charset="0"/>
            </a:endParaRPr>
          </a:p>
        </p:txBody>
      </p:sp>
      <p:pic>
        <p:nvPicPr>
          <p:cNvPr id="1026" name="Picture 2"/>
          <p:cNvPicPr>
            <a:picLocks noChangeAspect="1" noChangeArrowheads="1"/>
          </p:cNvPicPr>
          <p:nvPr/>
        </p:nvPicPr>
        <p:blipFill>
          <a:blip r:embed="rId3" cstate="print"/>
          <a:srcRect/>
          <a:stretch>
            <a:fillRect/>
          </a:stretch>
        </p:blipFill>
        <p:spPr bwMode="auto">
          <a:xfrm>
            <a:off x="179512" y="148596"/>
            <a:ext cx="3456384" cy="549061"/>
          </a:xfrm>
          <a:prstGeom prst="rect">
            <a:avLst/>
          </a:prstGeom>
          <a:noFill/>
          <a:ln w="9525">
            <a:noFill/>
            <a:miter lim="800000"/>
            <a:headEnd/>
            <a:tailEnd/>
          </a:ln>
        </p:spPr>
      </p:pic>
      <p:pic>
        <p:nvPicPr>
          <p:cNvPr id="15" name="Picture 2" descr="\\10.1.0.58\fr dept data\Major Donors\Current\Women of Concern\IMAGES\Photo Exhbition\Ethiopia\Ethiopia 2lr.jpg"/>
          <p:cNvPicPr>
            <a:picLocks noChangeAspect="1" noChangeArrowheads="1"/>
          </p:cNvPicPr>
          <p:nvPr/>
        </p:nvPicPr>
        <p:blipFill rotWithShape="1">
          <a:blip r:embed="rId4" cstate="print">
            <a:extLst>
              <a:ext uri="{28A0092B-C50C-407E-A947-70E740481C1C}">
                <a14:useLocalDpi xmlns:a14="http://schemas.microsoft.com/office/drawing/2010/main" xmlns="" val="0"/>
              </a:ext>
            </a:extLst>
          </a:blip>
          <a:srcRect l="26439" t="888" r="25748"/>
          <a:stretch/>
        </p:blipFill>
        <p:spPr bwMode="auto">
          <a:xfrm>
            <a:off x="5478830" y="1196752"/>
            <a:ext cx="3370916" cy="46212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 name="Picture 1" descr="CONCERN_WORLDWIDE"/>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7164288" y="13418"/>
            <a:ext cx="1979712" cy="8902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908720"/>
            <a:ext cx="9144000" cy="72008"/>
          </a:xfrm>
          <a:prstGeom prst="rect">
            <a:avLst/>
          </a:prstGeom>
          <a:solidFill>
            <a:srgbClr val="95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0" y="6552728"/>
            <a:ext cx="9144000" cy="3326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numéro de diapositive 7"/>
          <p:cNvSpPr>
            <a:spLocks noGrp="1"/>
          </p:cNvSpPr>
          <p:nvPr>
            <p:ph type="sldNum" sz="quarter" idx="12"/>
          </p:nvPr>
        </p:nvSpPr>
        <p:spPr>
          <a:xfrm>
            <a:off x="7046912" y="6520259"/>
            <a:ext cx="2133600" cy="365125"/>
          </a:xfrm>
        </p:spPr>
        <p:txBody>
          <a:bodyPr/>
          <a:lstStyle/>
          <a:p>
            <a:fld id="{281EE925-639F-4C58-9CB9-A3576406038A}" type="slidenum">
              <a:rPr lang="fr-FR" smtClean="0">
                <a:solidFill>
                  <a:schemeClr val="bg1"/>
                </a:solidFill>
              </a:rPr>
              <a:pPr/>
              <a:t>3</a:t>
            </a:fld>
            <a:endParaRPr lang="fr-FR" dirty="0">
              <a:solidFill>
                <a:schemeClr val="bg1"/>
              </a:solidFill>
            </a:endParaRPr>
          </a:p>
        </p:txBody>
      </p:sp>
      <p:sp>
        <p:nvSpPr>
          <p:cNvPr id="9" name="Espace réservé du pied de page 8"/>
          <p:cNvSpPr>
            <a:spLocks noGrp="1"/>
          </p:cNvSpPr>
          <p:nvPr>
            <p:ph type="ftr" sz="quarter" idx="11"/>
          </p:nvPr>
        </p:nvSpPr>
        <p:spPr>
          <a:xfrm>
            <a:off x="-36513" y="6520259"/>
            <a:ext cx="9015575" cy="365125"/>
          </a:xfrm>
        </p:spPr>
        <p:txBody>
          <a:bodyPr/>
          <a:lstStyle/>
          <a:p>
            <a:pPr algn="l"/>
            <a:r>
              <a:rPr lang="fr-FR" dirty="0" smtClean="0">
                <a:solidFill>
                  <a:schemeClr val="bg1"/>
                </a:solidFill>
              </a:rPr>
              <a:t>Conférence Internationale contre la malnutrition : An </a:t>
            </a:r>
            <a:r>
              <a:rPr lang="fr-FR" dirty="0" err="1" smtClean="0">
                <a:solidFill>
                  <a:schemeClr val="bg1"/>
                </a:solidFill>
              </a:rPr>
              <a:t>Integrated</a:t>
            </a:r>
            <a:r>
              <a:rPr lang="fr-FR" dirty="0" smtClean="0">
                <a:solidFill>
                  <a:schemeClr val="bg1"/>
                </a:solidFill>
              </a:rPr>
              <a:t>  </a:t>
            </a:r>
            <a:r>
              <a:rPr lang="fr-FR" dirty="0" err="1" smtClean="0">
                <a:solidFill>
                  <a:schemeClr val="bg1"/>
                </a:solidFill>
              </a:rPr>
              <a:t>Approach</a:t>
            </a:r>
            <a:r>
              <a:rPr lang="fr-FR" dirty="0" smtClean="0">
                <a:solidFill>
                  <a:schemeClr val="bg1"/>
                </a:solidFill>
              </a:rPr>
              <a:t> to  </a:t>
            </a:r>
            <a:r>
              <a:rPr lang="fr-FR" dirty="0" err="1" smtClean="0">
                <a:solidFill>
                  <a:schemeClr val="bg1"/>
                </a:solidFill>
              </a:rPr>
              <a:t>Improving</a:t>
            </a:r>
            <a:r>
              <a:rPr lang="fr-FR" dirty="0" smtClean="0">
                <a:solidFill>
                  <a:schemeClr val="bg1"/>
                </a:solidFill>
              </a:rPr>
              <a:t>  IYCF Practices</a:t>
            </a:r>
            <a:endParaRPr lang="fr-FR" dirty="0">
              <a:solidFill>
                <a:schemeClr val="bg1"/>
              </a:solidFill>
            </a:endParaRPr>
          </a:p>
        </p:txBody>
      </p:sp>
      <p:pic>
        <p:nvPicPr>
          <p:cNvPr id="10" name="Picture 2"/>
          <p:cNvPicPr>
            <a:picLocks noChangeAspect="1" noChangeArrowheads="1"/>
          </p:cNvPicPr>
          <p:nvPr/>
        </p:nvPicPr>
        <p:blipFill>
          <a:blip r:embed="rId3" cstate="print"/>
          <a:srcRect/>
          <a:stretch>
            <a:fillRect/>
          </a:stretch>
        </p:blipFill>
        <p:spPr bwMode="auto">
          <a:xfrm>
            <a:off x="179512" y="148596"/>
            <a:ext cx="3456384" cy="549061"/>
          </a:xfrm>
          <a:prstGeom prst="rect">
            <a:avLst/>
          </a:prstGeom>
          <a:noFill/>
          <a:ln w="9525">
            <a:noFill/>
            <a:miter lim="800000"/>
            <a:headEnd/>
            <a:tailEnd/>
          </a:ln>
        </p:spPr>
      </p:pic>
      <p:pic>
        <p:nvPicPr>
          <p:cNvPr id="13" name="Picture 1" descr="CONCERN_WORLDWIDE"/>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164288" y="13418"/>
            <a:ext cx="1979712" cy="8902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Rectangle 1"/>
          <p:cNvSpPr/>
          <p:nvPr/>
        </p:nvSpPr>
        <p:spPr>
          <a:xfrm>
            <a:off x="179512" y="1023658"/>
            <a:ext cx="5040560" cy="5724644"/>
          </a:xfrm>
          <a:prstGeom prst="rect">
            <a:avLst/>
          </a:prstGeom>
        </p:spPr>
        <p:txBody>
          <a:bodyPr wrap="square">
            <a:spAutoFit/>
          </a:bodyPr>
          <a:lstStyle/>
          <a:p>
            <a:r>
              <a:rPr lang="en-US" sz="2000" b="1" dirty="0" smtClean="0">
                <a:solidFill>
                  <a:srgbClr val="00B0F0"/>
                </a:solidFill>
                <a:latin typeface="Arial" pitchFamily="34" charset="0"/>
                <a:cs typeface="Arial" pitchFamily="34" charset="0"/>
              </a:rPr>
              <a:t>Safety Net </a:t>
            </a:r>
            <a:r>
              <a:rPr lang="en-US" sz="2000" b="1" dirty="0" err="1" smtClean="0">
                <a:solidFill>
                  <a:srgbClr val="00B0F0"/>
                </a:solidFill>
                <a:latin typeface="Arial" pitchFamily="34" charset="0"/>
                <a:cs typeface="Arial" pitchFamily="34" charset="0"/>
              </a:rPr>
              <a:t>Programme</a:t>
            </a:r>
            <a:endParaRPr lang="en-US" sz="2000" b="1" dirty="0" smtClean="0">
              <a:solidFill>
                <a:srgbClr val="00B0F0"/>
              </a:solidFill>
              <a:latin typeface="Arial" pitchFamily="34" charset="0"/>
              <a:cs typeface="Arial" pitchFamily="34" charset="0"/>
            </a:endParaRPr>
          </a:p>
          <a:p>
            <a:endParaRPr lang="en-IE" sz="1050" dirty="0" smtClean="0">
              <a:latin typeface="Arial" pitchFamily="34" charset="0"/>
              <a:cs typeface="Arial" pitchFamily="34" charset="0"/>
            </a:endParaRPr>
          </a:p>
          <a:p>
            <a:r>
              <a:rPr lang="en-IE" dirty="0" smtClean="0">
                <a:latin typeface="Arial" pitchFamily="34" charset="0"/>
                <a:cs typeface="Arial" pitchFamily="34" charset="0"/>
              </a:rPr>
              <a:t>For </a:t>
            </a:r>
            <a:r>
              <a:rPr lang="en-IE" dirty="0">
                <a:latin typeface="Arial" pitchFamily="34" charset="0"/>
                <a:cs typeface="Arial" pitchFamily="34" charset="0"/>
              </a:rPr>
              <a:t>the past decade, the Government of Ethiopia has been implementing a Productive Safety Net Programme (PSNP) which aims to ensure food security for five million chronically food insecure </a:t>
            </a:r>
            <a:r>
              <a:rPr lang="en-IE" dirty="0" smtClean="0">
                <a:latin typeface="Arial" pitchFamily="34" charset="0"/>
                <a:cs typeface="Arial" pitchFamily="34" charset="0"/>
              </a:rPr>
              <a:t>people through:</a:t>
            </a:r>
          </a:p>
          <a:p>
            <a:endParaRPr lang="en-IE" dirty="0">
              <a:latin typeface="Arial" pitchFamily="34" charset="0"/>
              <a:cs typeface="Arial" pitchFamily="34" charset="0"/>
            </a:endParaRPr>
          </a:p>
          <a:p>
            <a:pPr marL="285750" indent="-285750">
              <a:buFont typeface="Arial" pitchFamily="34" charset="0"/>
              <a:buChar char="•"/>
            </a:pPr>
            <a:r>
              <a:rPr lang="en-IE" dirty="0">
                <a:latin typeface="Arial" pitchFamily="34" charset="0"/>
                <a:cs typeface="Arial" pitchFamily="34" charset="0"/>
              </a:rPr>
              <a:t>Payment for labour intensive public works </a:t>
            </a:r>
            <a:endParaRPr lang="en-IE" dirty="0" smtClean="0">
              <a:latin typeface="Arial" pitchFamily="34" charset="0"/>
              <a:cs typeface="Arial" pitchFamily="34" charset="0"/>
            </a:endParaRPr>
          </a:p>
          <a:p>
            <a:pPr marL="285750" indent="-285750">
              <a:buFont typeface="Arial" pitchFamily="34" charset="0"/>
              <a:buChar char="•"/>
            </a:pPr>
            <a:endParaRPr lang="en-IE" dirty="0" smtClean="0">
              <a:latin typeface="Arial" pitchFamily="34" charset="0"/>
              <a:cs typeface="Arial" pitchFamily="34" charset="0"/>
            </a:endParaRPr>
          </a:p>
          <a:p>
            <a:pPr marL="285750" indent="-285750">
              <a:buFont typeface="Arial" pitchFamily="34" charset="0"/>
              <a:buChar char="•"/>
            </a:pPr>
            <a:r>
              <a:rPr lang="en-IE" dirty="0" smtClean="0">
                <a:latin typeface="Arial" pitchFamily="34" charset="0"/>
                <a:cs typeface="Arial" pitchFamily="34" charset="0"/>
              </a:rPr>
              <a:t>Direct </a:t>
            </a:r>
            <a:r>
              <a:rPr lang="en-IE" dirty="0">
                <a:latin typeface="Arial" pitchFamily="34" charset="0"/>
                <a:cs typeface="Arial" pitchFamily="34" charset="0"/>
              </a:rPr>
              <a:t>support through cash or food transfers for those unable to participate in public works</a:t>
            </a:r>
          </a:p>
          <a:p>
            <a:endParaRPr lang="en-IE" dirty="0">
              <a:latin typeface="Arial" pitchFamily="34" charset="0"/>
              <a:cs typeface="Arial" pitchFamily="34" charset="0"/>
            </a:endParaRPr>
          </a:p>
          <a:p>
            <a:r>
              <a:rPr lang="en-IE" i="1" dirty="0" smtClean="0">
                <a:latin typeface="Arial" pitchFamily="34" charset="0"/>
                <a:cs typeface="Arial" pitchFamily="34" charset="0"/>
              </a:rPr>
              <a:t>The </a:t>
            </a:r>
            <a:r>
              <a:rPr lang="en-IE" i="1" dirty="0">
                <a:latin typeface="Arial" pitchFamily="34" charset="0"/>
                <a:cs typeface="Arial" pitchFamily="34" charset="0"/>
              </a:rPr>
              <a:t>PSNP targets the poorest </a:t>
            </a:r>
            <a:r>
              <a:rPr lang="en-IE" i="1" dirty="0" smtClean="0">
                <a:latin typeface="Arial" pitchFamily="34" charset="0"/>
                <a:cs typeface="Arial" pitchFamily="34" charset="0"/>
              </a:rPr>
              <a:t>households </a:t>
            </a:r>
            <a:r>
              <a:rPr lang="en-IE" i="1" dirty="0">
                <a:latin typeface="Arial" pitchFamily="34" charset="0"/>
                <a:cs typeface="Arial" pitchFamily="34" charset="0"/>
              </a:rPr>
              <a:t>who are at the greatest risk of chronic </a:t>
            </a:r>
            <a:r>
              <a:rPr lang="en-IE" i="1" dirty="0" smtClean="0">
                <a:latin typeface="Arial" pitchFamily="34" charset="0"/>
                <a:cs typeface="Arial" pitchFamily="34" charset="0"/>
              </a:rPr>
              <a:t>malnutrition. </a:t>
            </a:r>
          </a:p>
          <a:p>
            <a:endParaRPr lang="en-IE" i="1" dirty="0" smtClean="0">
              <a:latin typeface="Arial" pitchFamily="34" charset="0"/>
              <a:cs typeface="Arial" pitchFamily="34" charset="0"/>
            </a:endParaRPr>
          </a:p>
          <a:p>
            <a:r>
              <a:rPr lang="en-US" i="1" dirty="0" smtClean="0">
                <a:latin typeface="Arial" pitchFamily="34" charset="0"/>
                <a:cs typeface="Arial" pitchFamily="34" charset="0"/>
              </a:rPr>
              <a:t>The project  provided an opportunity to link two national </a:t>
            </a:r>
            <a:r>
              <a:rPr lang="en-US" i="1" dirty="0" err="1" smtClean="0">
                <a:latin typeface="Arial" pitchFamily="34" charset="0"/>
                <a:cs typeface="Arial" pitchFamily="34" charset="0"/>
              </a:rPr>
              <a:t>programmes</a:t>
            </a:r>
            <a:r>
              <a:rPr lang="en-US" i="1" dirty="0" smtClean="0">
                <a:latin typeface="Arial" pitchFamily="34" charset="0"/>
                <a:cs typeface="Arial" pitchFamily="34" charset="0"/>
              </a:rPr>
              <a:t> – PSNP and National Nutrition </a:t>
            </a:r>
            <a:r>
              <a:rPr lang="en-US" i="1" dirty="0" err="1" smtClean="0">
                <a:latin typeface="Arial" pitchFamily="34" charset="0"/>
                <a:cs typeface="Arial" pitchFamily="34" charset="0"/>
              </a:rPr>
              <a:t>Programme</a:t>
            </a:r>
            <a:r>
              <a:rPr lang="en-US" i="1" dirty="0" smtClean="0">
                <a:latin typeface="Arial" pitchFamily="34" charset="0"/>
                <a:cs typeface="Arial" pitchFamily="34" charset="0"/>
              </a:rPr>
              <a:t> (NNP)</a:t>
            </a:r>
            <a:endParaRPr lang="en-IE" i="1" dirty="0">
              <a:latin typeface="Arial" pitchFamily="34" charset="0"/>
              <a:cs typeface="Arial" pitchFamily="34" charset="0"/>
            </a:endParaRPr>
          </a:p>
        </p:txBody>
      </p:sp>
      <p:pic>
        <p:nvPicPr>
          <p:cNvPr id="1027" name="Picture 3" descr="C:\Users\pankaj.kumar\Desktop\untitled.pn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5466339" y="1196560"/>
            <a:ext cx="3512724" cy="3888624"/>
          </a:xfrm>
          <a:prstGeom prst="rect">
            <a:avLst/>
          </a:prstGeom>
          <a:noFill/>
          <a:extLst>
            <a:ext uri="{909E8E84-426E-40DD-AFC4-6F175D3DCCD1}">
              <a14:hiddenFill xmlns:a14="http://schemas.microsoft.com/office/drawing/2010/main" xmlns="">
                <a:solidFill>
                  <a:srgbClr val="FFFFFF"/>
                </a:solidFill>
              </a14:hiddenFill>
            </a:ext>
          </a:extLst>
        </p:spPr>
      </p:pic>
      <p:sp>
        <p:nvSpPr>
          <p:cNvPr id="3" name="TextBox 2"/>
          <p:cNvSpPr txBox="1"/>
          <p:nvPr/>
        </p:nvSpPr>
        <p:spPr>
          <a:xfrm>
            <a:off x="5466339" y="5214391"/>
            <a:ext cx="3512723" cy="584775"/>
          </a:xfrm>
          <a:prstGeom prst="rect">
            <a:avLst/>
          </a:prstGeom>
          <a:noFill/>
        </p:spPr>
        <p:txBody>
          <a:bodyPr wrap="square" rtlCol="0">
            <a:spAutoFit/>
          </a:bodyPr>
          <a:lstStyle/>
          <a:p>
            <a:r>
              <a:rPr lang="en-US" sz="1600" i="1" dirty="0" err="1" smtClean="0"/>
              <a:t>Labour</a:t>
            </a:r>
            <a:r>
              <a:rPr lang="en-US" sz="1600" i="1" dirty="0" smtClean="0"/>
              <a:t> intensive public works as a part of PSNP in Ethiopia. Photo by PSNP</a:t>
            </a:r>
            <a:endParaRPr lang="en-IE" sz="1600" i="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908720"/>
            <a:ext cx="9144000" cy="72008"/>
          </a:xfrm>
          <a:prstGeom prst="rect">
            <a:avLst/>
          </a:prstGeom>
          <a:solidFill>
            <a:srgbClr val="95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0" y="6552728"/>
            <a:ext cx="9144000" cy="3326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numéro de diapositive 7"/>
          <p:cNvSpPr>
            <a:spLocks noGrp="1"/>
          </p:cNvSpPr>
          <p:nvPr>
            <p:ph type="sldNum" sz="quarter" idx="12"/>
          </p:nvPr>
        </p:nvSpPr>
        <p:spPr>
          <a:xfrm>
            <a:off x="7046912" y="6520259"/>
            <a:ext cx="2133600" cy="365125"/>
          </a:xfrm>
        </p:spPr>
        <p:txBody>
          <a:bodyPr/>
          <a:lstStyle/>
          <a:p>
            <a:fld id="{281EE925-639F-4C58-9CB9-A3576406038A}" type="slidenum">
              <a:rPr lang="fr-FR" smtClean="0">
                <a:solidFill>
                  <a:schemeClr val="bg1"/>
                </a:solidFill>
              </a:rPr>
              <a:pPr/>
              <a:t>4</a:t>
            </a:fld>
            <a:endParaRPr lang="fr-FR" dirty="0">
              <a:solidFill>
                <a:schemeClr val="bg1"/>
              </a:solidFill>
            </a:endParaRPr>
          </a:p>
        </p:txBody>
      </p:sp>
      <p:sp>
        <p:nvSpPr>
          <p:cNvPr id="9" name="Espace réservé du pied de page 8"/>
          <p:cNvSpPr>
            <a:spLocks noGrp="1"/>
          </p:cNvSpPr>
          <p:nvPr>
            <p:ph type="ftr" sz="quarter" idx="11"/>
          </p:nvPr>
        </p:nvSpPr>
        <p:spPr>
          <a:xfrm>
            <a:off x="-36512" y="6520259"/>
            <a:ext cx="8928992" cy="365125"/>
          </a:xfrm>
        </p:spPr>
        <p:txBody>
          <a:bodyPr/>
          <a:lstStyle/>
          <a:p>
            <a:pPr algn="l"/>
            <a:r>
              <a:rPr lang="fr-FR" dirty="0" smtClean="0">
                <a:solidFill>
                  <a:schemeClr val="bg1"/>
                </a:solidFill>
              </a:rPr>
              <a:t>Conférence Internationale contre la malnutrition :  An </a:t>
            </a:r>
            <a:r>
              <a:rPr lang="fr-FR" dirty="0" err="1" smtClean="0">
                <a:solidFill>
                  <a:schemeClr val="bg1"/>
                </a:solidFill>
              </a:rPr>
              <a:t>Integrated</a:t>
            </a:r>
            <a:r>
              <a:rPr lang="fr-FR" dirty="0" smtClean="0">
                <a:solidFill>
                  <a:schemeClr val="bg1"/>
                </a:solidFill>
              </a:rPr>
              <a:t> </a:t>
            </a:r>
            <a:r>
              <a:rPr lang="fr-FR" dirty="0" err="1" smtClean="0">
                <a:solidFill>
                  <a:schemeClr val="bg1"/>
                </a:solidFill>
              </a:rPr>
              <a:t>Approach</a:t>
            </a:r>
            <a:r>
              <a:rPr lang="fr-FR" dirty="0" smtClean="0">
                <a:solidFill>
                  <a:schemeClr val="bg1"/>
                </a:solidFill>
              </a:rPr>
              <a:t> to </a:t>
            </a:r>
            <a:r>
              <a:rPr lang="fr-FR" dirty="0" err="1" smtClean="0">
                <a:solidFill>
                  <a:schemeClr val="bg1"/>
                </a:solidFill>
              </a:rPr>
              <a:t>Improve</a:t>
            </a:r>
            <a:r>
              <a:rPr lang="fr-FR" dirty="0" smtClean="0">
                <a:solidFill>
                  <a:schemeClr val="bg1"/>
                </a:solidFill>
              </a:rPr>
              <a:t> IYCF practices </a:t>
            </a:r>
            <a:endParaRPr lang="fr-FR" dirty="0">
              <a:solidFill>
                <a:schemeClr val="bg1"/>
              </a:solidFill>
            </a:endParaRPr>
          </a:p>
        </p:txBody>
      </p:sp>
      <p:sp>
        <p:nvSpPr>
          <p:cNvPr id="11" name="ZoneTexte 10"/>
          <p:cNvSpPr txBox="1"/>
          <p:nvPr/>
        </p:nvSpPr>
        <p:spPr>
          <a:xfrm>
            <a:off x="251520" y="1268760"/>
            <a:ext cx="4752528" cy="4231928"/>
          </a:xfrm>
          <a:prstGeom prst="rect">
            <a:avLst/>
          </a:prstGeom>
          <a:noFill/>
        </p:spPr>
        <p:txBody>
          <a:bodyPr wrap="square" rtlCol="0">
            <a:spAutoFit/>
          </a:bodyPr>
          <a:lstStyle/>
          <a:p>
            <a:r>
              <a:rPr lang="fr-FR" sz="2400" b="1" dirty="0" err="1" smtClean="0">
                <a:solidFill>
                  <a:srgbClr val="00B0F0"/>
                </a:solidFill>
                <a:latin typeface="Arial" pitchFamily="34" charset="0"/>
                <a:cs typeface="Arial" pitchFamily="34" charset="0"/>
              </a:rPr>
              <a:t>Integration</a:t>
            </a:r>
            <a:r>
              <a:rPr lang="fr-FR" sz="2400" b="1" dirty="0" smtClean="0">
                <a:solidFill>
                  <a:srgbClr val="00B0F0"/>
                </a:solidFill>
                <a:latin typeface="Arial" pitchFamily="34" charset="0"/>
                <a:cs typeface="Arial" pitchFamily="34" charset="0"/>
              </a:rPr>
              <a:t> of IYCF </a:t>
            </a:r>
            <a:r>
              <a:rPr lang="fr-FR" sz="2400" b="1" dirty="0" err="1" smtClean="0">
                <a:solidFill>
                  <a:srgbClr val="00B0F0"/>
                </a:solidFill>
                <a:latin typeface="Arial" pitchFamily="34" charset="0"/>
                <a:cs typeface="Arial" pitchFamily="34" charset="0"/>
              </a:rPr>
              <a:t>into</a:t>
            </a:r>
            <a:r>
              <a:rPr lang="fr-FR" sz="2400" b="1" dirty="0" smtClean="0">
                <a:solidFill>
                  <a:srgbClr val="00B0F0"/>
                </a:solidFill>
                <a:latin typeface="Arial" pitchFamily="34" charset="0"/>
                <a:cs typeface="Arial" pitchFamily="34" charset="0"/>
              </a:rPr>
              <a:t> PSNP</a:t>
            </a:r>
          </a:p>
          <a:p>
            <a:endParaRPr lang="fr-FR" dirty="0" smtClean="0"/>
          </a:p>
          <a:p>
            <a:pPr>
              <a:tabLst>
                <a:tab pos="457200" algn="l"/>
              </a:tabLst>
            </a:pPr>
            <a:r>
              <a:rPr lang="en-GB" b="1" dirty="0" err="1" smtClean="0">
                <a:latin typeface="Arial" pitchFamily="34" charset="0"/>
                <a:cs typeface="Arial" pitchFamily="34" charset="0"/>
              </a:rPr>
              <a:t>Dessie</a:t>
            </a:r>
            <a:r>
              <a:rPr lang="en-GB" b="1" dirty="0" smtClean="0">
                <a:latin typeface="Arial" pitchFamily="34" charset="0"/>
                <a:cs typeface="Arial" pitchFamily="34" charset="0"/>
              </a:rPr>
              <a:t> </a:t>
            </a:r>
            <a:r>
              <a:rPr lang="en-GB" b="1" dirty="0" err="1">
                <a:latin typeface="Arial" pitchFamily="34" charset="0"/>
                <a:cs typeface="Arial" pitchFamily="34" charset="0"/>
              </a:rPr>
              <a:t>Zuria</a:t>
            </a:r>
            <a:r>
              <a:rPr lang="en-GB" b="1" dirty="0">
                <a:latin typeface="Arial" pitchFamily="34" charset="0"/>
                <a:cs typeface="Arial" pitchFamily="34" charset="0"/>
              </a:rPr>
              <a:t> W</a:t>
            </a:r>
            <a:r>
              <a:rPr lang="en-GB" b="1" dirty="0" smtClean="0">
                <a:latin typeface="Arial" pitchFamily="34" charset="0"/>
                <a:cs typeface="Arial" pitchFamily="34" charset="0"/>
              </a:rPr>
              <a:t>oreda</a:t>
            </a:r>
          </a:p>
          <a:p>
            <a:pPr>
              <a:tabLst>
                <a:tab pos="457200" algn="l"/>
              </a:tabLst>
            </a:pPr>
            <a:endParaRPr lang="en-GB" dirty="0">
              <a:latin typeface="Arial" pitchFamily="34" charset="0"/>
              <a:cs typeface="Arial" pitchFamily="34" charset="0"/>
            </a:endParaRPr>
          </a:p>
          <a:p>
            <a:pPr marL="285750" indent="-285750">
              <a:buFont typeface="Courier New" pitchFamily="49" charset="0"/>
              <a:buChar char="o"/>
              <a:tabLst>
                <a:tab pos="457200" algn="l"/>
              </a:tabLst>
            </a:pPr>
            <a:r>
              <a:rPr lang="en-GB" dirty="0" smtClean="0">
                <a:latin typeface="Arial" pitchFamily="34" charset="0"/>
                <a:cs typeface="Arial" pitchFamily="34" charset="0"/>
              </a:rPr>
              <a:t>Total population: 166,366 people</a:t>
            </a:r>
            <a:endParaRPr lang="en-GB" dirty="0">
              <a:latin typeface="Arial" pitchFamily="34" charset="0"/>
              <a:cs typeface="Arial" pitchFamily="34" charset="0"/>
            </a:endParaRPr>
          </a:p>
          <a:p>
            <a:pPr>
              <a:tabLst>
                <a:tab pos="457200" algn="l"/>
              </a:tabLst>
            </a:pPr>
            <a:endParaRPr lang="en-GB" dirty="0" smtClean="0">
              <a:latin typeface="Arial" pitchFamily="34" charset="0"/>
              <a:cs typeface="Arial" pitchFamily="34" charset="0"/>
            </a:endParaRPr>
          </a:p>
          <a:p>
            <a:pPr marL="285750" indent="-285750">
              <a:buFont typeface="Courier New" pitchFamily="49" charset="0"/>
              <a:buChar char="o"/>
              <a:tabLst>
                <a:tab pos="457200" algn="l"/>
              </a:tabLst>
            </a:pPr>
            <a:r>
              <a:rPr lang="en-GB" dirty="0" smtClean="0">
                <a:latin typeface="Arial" pitchFamily="34" charset="0"/>
                <a:cs typeface="Arial" pitchFamily="34" charset="0"/>
              </a:rPr>
              <a:t>PSNP beneficiaries: 73,275 (44%)</a:t>
            </a:r>
          </a:p>
          <a:p>
            <a:pPr>
              <a:tabLst>
                <a:tab pos="457200" algn="l"/>
              </a:tabLst>
            </a:pPr>
            <a:endParaRPr lang="en-GB" dirty="0">
              <a:latin typeface="Arial" pitchFamily="34" charset="0"/>
              <a:cs typeface="Arial" pitchFamily="34" charset="0"/>
            </a:endParaRPr>
          </a:p>
          <a:p>
            <a:pPr marL="285750" indent="-285750">
              <a:buFont typeface="Courier New" pitchFamily="49" charset="0"/>
              <a:buChar char="o"/>
              <a:tabLst>
                <a:tab pos="457200" algn="l"/>
              </a:tabLst>
            </a:pPr>
            <a:r>
              <a:rPr lang="en-GB" dirty="0" smtClean="0">
                <a:latin typeface="Arial" pitchFamily="34" charset="0"/>
                <a:cs typeface="Arial" pitchFamily="34" charset="0"/>
              </a:rPr>
              <a:t>Target area: </a:t>
            </a:r>
            <a:r>
              <a:rPr lang="en-GB" dirty="0">
                <a:latin typeface="Arial" pitchFamily="34" charset="0"/>
                <a:cs typeface="Arial" pitchFamily="34" charset="0"/>
              </a:rPr>
              <a:t>i</a:t>
            </a:r>
            <a:r>
              <a:rPr lang="en-GB" dirty="0" smtClean="0">
                <a:latin typeface="Arial" pitchFamily="34" charset="0"/>
                <a:cs typeface="Arial" pitchFamily="34" charset="0"/>
              </a:rPr>
              <a:t>nitially 16 </a:t>
            </a:r>
            <a:r>
              <a:rPr lang="en-GB" i="1" dirty="0" smtClean="0">
                <a:latin typeface="Arial" pitchFamily="34" charset="0"/>
                <a:cs typeface="Arial" pitchFamily="34" charset="0"/>
              </a:rPr>
              <a:t>kebeles </a:t>
            </a:r>
            <a:r>
              <a:rPr lang="en-GB" dirty="0" smtClean="0">
                <a:latin typeface="Arial" pitchFamily="34" charset="0"/>
                <a:cs typeface="Arial" pitchFamily="34" charset="0"/>
              </a:rPr>
              <a:t>and later expanded to 31 </a:t>
            </a:r>
            <a:r>
              <a:rPr lang="en-GB" i="1" dirty="0" smtClean="0">
                <a:latin typeface="Arial" pitchFamily="34" charset="0"/>
                <a:cs typeface="Arial" pitchFamily="34" charset="0"/>
              </a:rPr>
              <a:t>kebeles</a:t>
            </a:r>
          </a:p>
          <a:p>
            <a:pPr marL="285750" indent="-285750">
              <a:buFont typeface="Courier New" pitchFamily="49" charset="0"/>
              <a:buChar char="o"/>
              <a:tabLst>
                <a:tab pos="457200" algn="l"/>
              </a:tabLst>
            </a:pPr>
            <a:endParaRPr lang="en-GB" dirty="0">
              <a:latin typeface="Arial" pitchFamily="34" charset="0"/>
              <a:cs typeface="Arial" pitchFamily="34" charset="0"/>
            </a:endParaRPr>
          </a:p>
          <a:p>
            <a:pPr marL="285750" indent="-285750">
              <a:buFont typeface="Courier New" pitchFamily="49" charset="0"/>
              <a:buChar char="o"/>
              <a:tabLst>
                <a:tab pos="457200" algn="l"/>
              </a:tabLst>
            </a:pPr>
            <a:r>
              <a:rPr lang="en-GB" dirty="0" smtClean="0">
                <a:latin typeface="Arial" pitchFamily="34" charset="0"/>
                <a:cs typeface="Arial" pitchFamily="34" charset="0"/>
              </a:rPr>
              <a:t>People reached: 92,000 beneficiaries </a:t>
            </a:r>
            <a:r>
              <a:rPr lang="en-GB" i="1" dirty="0" smtClean="0">
                <a:latin typeface="Arial" pitchFamily="34" charset="0"/>
                <a:cs typeface="Arial" pitchFamily="34" charset="0"/>
              </a:rPr>
              <a:t>(</a:t>
            </a:r>
            <a:r>
              <a:rPr lang="en-GB" i="1" dirty="0" err="1" smtClean="0">
                <a:latin typeface="Arial" pitchFamily="34" charset="0"/>
                <a:cs typeface="Arial" pitchFamily="34" charset="0"/>
              </a:rPr>
              <a:t>approx</a:t>
            </a:r>
            <a:r>
              <a:rPr lang="en-GB" i="1" dirty="0" smtClean="0">
                <a:latin typeface="Arial" pitchFamily="34" charset="0"/>
                <a:cs typeface="Arial" pitchFamily="34" charset="0"/>
              </a:rPr>
              <a:t>)</a:t>
            </a:r>
            <a:r>
              <a:rPr lang="en-GB" dirty="0" smtClean="0">
                <a:latin typeface="Arial" pitchFamily="34" charset="0"/>
                <a:cs typeface="Arial" pitchFamily="34" charset="0"/>
              </a:rPr>
              <a:t> </a:t>
            </a:r>
          </a:p>
          <a:p>
            <a:pPr marL="285750" indent="-285750">
              <a:buFont typeface="Courier New" pitchFamily="49" charset="0"/>
              <a:buChar char="o"/>
              <a:tabLst>
                <a:tab pos="457200" algn="l"/>
              </a:tabLst>
            </a:pPr>
            <a:endParaRPr lang="en-GB" sz="1100" dirty="0">
              <a:latin typeface="Arial" pitchFamily="34" charset="0"/>
              <a:cs typeface="Arial" pitchFamily="34" charset="0"/>
            </a:endParaRPr>
          </a:p>
          <a:p>
            <a:pPr marL="285750" indent="-285750">
              <a:buFont typeface="Courier New" pitchFamily="49" charset="0"/>
              <a:buChar char="o"/>
              <a:tabLst>
                <a:tab pos="457200" algn="l"/>
              </a:tabLst>
            </a:pPr>
            <a:endParaRPr lang="en-GB" dirty="0">
              <a:latin typeface="Arial" pitchFamily="34" charset="0"/>
              <a:cs typeface="Arial" pitchFamily="34" charset="0"/>
            </a:endParaRPr>
          </a:p>
        </p:txBody>
      </p:sp>
      <p:pic>
        <p:nvPicPr>
          <p:cNvPr id="1026" name="Picture 2"/>
          <p:cNvPicPr>
            <a:picLocks noChangeAspect="1" noChangeArrowheads="1"/>
          </p:cNvPicPr>
          <p:nvPr/>
        </p:nvPicPr>
        <p:blipFill>
          <a:blip r:embed="rId3" cstate="print"/>
          <a:srcRect/>
          <a:stretch>
            <a:fillRect/>
          </a:stretch>
        </p:blipFill>
        <p:spPr bwMode="auto">
          <a:xfrm>
            <a:off x="179512" y="148596"/>
            <a:ext cx="3456384" cy="549061"/>
          </a:xfrm>
          <a:prstGeom prst="rect">
            <a:avLst/>
          </a:prstGeom>
          <a:noFill/>
          <a:ln w="9525">
            <a:noFill/>
            <a:miter lim="800000"/>
            <a:headEnd/>
            <a:tailEnd/>
          </a:ln>
        </p:spPr>
      </p:pic>
      <p:pic>
        <p:nvPicPr>
          <p:cNvPr id="16" name="Picture 1" descr="CONCERN_WORLDWIDE"/>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164288" y="13418"/>
            <a:ext cx="1979712" cy="8902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 name="Picture 3" descr="E:\Pankaj DZ\On top 3.JPG"/>
          <p:cNvPicPr>
            <a:picLocks noChangeAspect="1" noChangeArrowheads="1"/>
          </p:cNvPicPr>
          <p:nvPr/>
        </p:nvPicPr>
        <p:blipFill>
          <a:blip r:embed="rId5" cstate="email">
            <a:extLst>
              <a:ext uri="{28A0092B-C50C-407E-A947-70E740481C1C}">
                <a14:useLocalDpi xmlns:a14="http://schemas.microsoft.com/office/drawing/2010/main" xmlns=""/>
              </a:ext>
            </a:extLst>
          </a:blip>
          <a:srcRect/>
          <a:stretch>
            <a:fillRect/>
          </a:stretch>
        </p:blipFill>
        <p:spPr bwMode="auto">
          <a:xfrm>
            <a:off x="5364088" y="1268760"/>
            <a:ext cx="3384376" cy="4311202"/>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extBox 1"/>
          <p:cNvSpPr txBox="1"/>
          <p:nvPr/>
        </p:nvSpPr>
        <p:spPr>
          <a:xfrm>
            <a:off x="5364088" y="5687670"/>
            <a:ext cx="3384376" cy="523220"/>
          </a:xfrm>
          <a:prstGeom prst="rect">
            <a:avLst/>
          </a:prstGeom>
          <a:noFill/>
        </p:spPr>
        <p:txBody>
          <a:bodyPr wrap="square" rtlCol="0">
            <a:spAutoFit/>
          </a:bodyPr>
          <a:lstStyle/>
          <a:p>
            <a:r>
              <a:rPr lang="en-US" sz="1400" i="1" dirty="0" err="1" smtClean="0"/>
              <a:t>Dessie</a:t>
            </a:r>
            <a:r>
              <a:rPr lang="en-US" sz="1400" i="1" dirty="0" smtClean="0"/>
              <a:t> </a:t>
            </a:r>
            <a:r>
              <a:rPr lang="en-US" sz="1400" i="1" dirty="0" err="1" smtClean="0"/>
              <a:t>Zuria</a:t>
            </a:r>
            <a:r>
              <a:rPr lang="en-US" sz="1400" i="1" dirty="0" smtClean="0"/>
              <a:t> is </a:t>
            </a:r>
            <a:r>
              <a:rPr lang="en-US" sz="1400" i="1" dirty="0" err="1" smtClean="0"/>
              <a:t>categorised</a:t>
            </a:r>
            <a:r>
              <a:rPr lang="en-US" sz="1400" i="1" dirty="0" smtClean="0"/>
              <a:t> by difficult topographic conditions. Photo: Charlotte</a:t>
            </a:r>
            <a:endParaRPr lang="en-IE" i="1" dirty="0"/>
          </a:p>
        </p:txBody>
      </p:sp>
    </p:spTree>
    <p:extLst>
      <p:ext uri="{BB962C8B-B14F-4D97-AF65-F5344CB8AC3E}">
        <p14:creationId xmlns:p14="http://schemas.microsoft.com/office/powerpoint/2010/main" xmlns="" val="11359071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908720"/>
            <a:ext cx="9144000" cy="72008"/>
          </a:xfrm>
          <a:prstGeom prst="rect">
            <a:avLst/>
          </a:prstGeom>
          <a:solidFill>
            <a:srgbClr val="95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0" y="6552728"/>
            <a:ext cx="9144000" cy="3326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numéro de diapositive 7"/>
          <p:cNvSpPr>
            <a:spLocks noGrp="1"/>
          </p:cNvSpPr>
          <p:nvPr>
            <p:ph type="sldNum" sz="quarter" idx="12"/>
          </p:nvPr>
        </p:nvSpPr>
        <p:spPr>
          <a:xfrm>
            <a:off x="7046912" y="6520259"/>
            <a:ext cx="2133600" cy="365125"/>
          </a:xfrm>
        </p:spPr>
        <p:txBody>
          <a:bodyPr/>
          <a:lstStyle/>
          <a:p>
            <a:fld id="{281EE925-639F-4C58-9CB9-A3576406038A}" type="slidenum">
              <a:rPr lang="fr-FR" smtClean="0">
                <a:solidFill>
                  <a:schemeClr val="bg1"/>
                </a:solidFill>
              </a:rPr>
              <a:pPr/>
              <a:t>5</a:t>
            </a:fld>
            <a:endParaRPr lang="fr-FR" dirty="0">
              <a:solidFill>
                <a:schemeClr val="bg1"/>
              </a:solidFill>
            </a:endParaRPr>
          </a:p>
        </p:txBody>
      </p:sp>
      <p:sp>
        <p:nvSpPr>
          <p:cNvPr id="9" name="Espace réservé du pied de page 8"/>
          <p:cNvSpPr>
            <a:spLocks noGrp="1"/>
          </p:cNvSpPr>
          <p:nvPr>
            <p:ph type="ftr" sz="quarter" idx="11"/>
          </p:nvPr>
        </p:nvSpPr>
        <p:spPr>
          <a:xfrm>
            <a:off x="-36512" y="6520259"/>
            <a:ext cx="9001000" cy="365125"/>
          </a:xfrm>
        </p:spPr>
        <p:txBody>
          <a:bodyPr/>
          <a:lstStyle/>
          <a:p>
            <a:pPr algn="l"/>
            <a:r>
              <a:rPr lang="fr-FR" dirty="0" smtClean="0">
                <a:solidFill>
                  <a:schemeClr val="bg1"/>
                </a:solidFill>
              </a:rPr>
              <a:t>Conférence Internationale contre la malnutrition : An </a:t>
            </a:r>
            <a:r>
              <a:rPr lang="fr-FR" dirty="0" err="1" smtClean="0">
                <a:solidFill>
                  <a:schemeClr val="bg1"/>
                </a:solidFill>
              </a:rPr>
              <a:t>Integrated</a:t>
            </a:r>
            <a:r>
              <a:rPr lang="fr-FR" dirty="0" smtClean="0">
                <a:solidFill>
                  <a:schemeClr val="bg1"/>
                </a:solidFill>
              </a:rPr>
              <a:t>  </a:t>
            </a:r>
            <a:r>
              <a:rPr lang="fr-FR" dirty="0" err="1" smtClean="0">
                <a:solidFill>
                  <a:schemeClr val="bg1"/>
                </a:solidFill>
              </a:rPr>
              <a:t>Approach</a:t>
            </a:r>
            <a:r>
              <a:rPr lang="fr-FR" dirty="0" smtClean="0">
                <a:solidFill>
                  <a:schemeClr val="bg1"/>
                </a:solidFill>
              </a:rPr>
              <a:t> to </a:t>
            </a:r>
            <a:r>
              <a:rPr lang="fr-FR" dirty="0" err="1" smtClean="0">
                <a:solidFill>
                  <a:schemeClr val="bg1"/>
                </a:solidFill>
              </a:rPr>
              <a:t>Improving</a:t>
            </a:r>
            <a:r>
              <a:rPr lang="fr-FR" dirty="0" smtClean="0">
                <a:solidFill>
                  <a:schemeClr val="bg1"/>
                </a:solidFill>
              </a:rPr>
              <a:t> IYCF practices </a:t>
            </a:r>
            <a:endParaRPr lang="fr-FR" dirty="0">
              <a:solidFill>
                <a:schemeClr val="bg1"/>
              </a:solidFill>
            </a:endParaRPr>
          </a:p>
        </p:txBody>
      </p:sp>
      <p:sp>
        <p:nvSpPr>
          <p:cNvPr id="11" name="ZoneTexte 10"/>
          <p:cNvSpPr txBox="1"/>
          <p:nvPr/>
        </p:nvSpPr>
        <p:spPr>
          <a:xfrm>
            <a:off x="323528" y="980728"/>
            <a:ext cx="8712968" cy="5847755"/>
          </a:xfrm>
          <a:prstGeom prst="rect">
            <a:avLst/>
          </a:prstGeom>
          <a:noFill/>
        </p:spPr>
        <p:txBody>
          <a:bodyPr wrap="square" rtlCol="0">
            <a:spAutoFit/>
          </a:bodyPr>
          <a:lstStyle/>
          <a:p>
            <a:r>
              <a:rPr lang="fr-FR" sz="2400" b="1" dirty="0" smtClean="0">
                <a:solidFill>
                  <a:srgbClr val="00B0F0"/>
                </a:solidFill>
              </a:rPr>
              <a:t>Programme </a:t>
            </a:r>
            <a:r>
              <a:rPr lang="fr-FR" sz="2400" b="1" dirty="0" err="1" smtClean="0">
                <a:solidFill>
                  <a:srgbClr val="00B0F0"/>
                </a:solidFill>
              </a:rPr>
              <a:t>Approach</a:t>
            </a:r>
            <a:endParaRPr lang="en-US" dirty="0" smtClean="0">
              <a:latin typeface="Arial" pitchFamily="34" charset="0"/>
              <a:cs typeface="Arial" pitchFamily="34" charset="0"/>
            </a:endParaRPr>
          </a:p>
          <a:p>
            <a:r>
              <a:rPr lang="en-US" sz="1750" b="1" dirty="0" smtClean="0">
                <a:latin typeface="Arial" pitchFamily="34" charset="0"/>
                <a:cs typeface="Arial" pitchFamily="34" charset="0"/>
              </a:rPr>
              <a:t>Formative research: Trial for Improved Practices (TIPs)</a:t>
            </a:r>
            <a:r>
              <a:rPr lang="en-US" sz="1750" dirty="0" smtClean="0">
                <a:latin typeface="Arial" pitchFamily="34" charset="0"/>
                <a:cs typeface="Arial" pitchFamily="34" charset="0"/>
              </a:rPr>
              <a:t> to understand barriers and motivators of putting IYCF messages into practice</a:t>
            </a:r>
          </a:p>
          <a:p>
            <a:endParaRPr lang="en-US" sz="1750" dirty="0" smtClean="0">
              <a:latin typeface="Arial" pitchFamily="34" charset="0"/>
              <a:cs typeface="Arial" pitchFamily="34" charset="0"/>
            </a:endParaRPr>
          </a:p>
          <a:p>
            <a:r>
              <a:rPr lang="en-US" sz="1750" b="1" dirty="0">
                <a:latin typeface="Arial" pitchFamily="34" charset="0"/>
                <a:cs typeface="Arial" pitchFamily="34" charset="0"/>
              </a:rPr>
              <a:t>Consensus and capacity building activities </a:t>
            </a:r>
            <a:r>
              <a:rPr lang="en-US" sz="1750" dirty="0" smtClean="0">
                <a:latin typeface="Arial" pitchFamily="34" charset="0"/>
                <a:cs typeface="Arial" pitchFamily="34" charset="0"/>
              </a:rPr>
              <a:t>with</a:t>
            </a:r>
            <a:r>
              <a:rPr lang="en-US" sz="1750" b="1" dirty="0" smtClean="0">
                <a:latin typeface="Arial" pitchFamily="34" charset="0"/>
                <a:cs typeface="Arial" pitchFamily="34" charset="0"/>
              </a:rPr>
              <a:t> </a:t>
            </a:r>
            <a:r>
              <a:rPr lang="en-US" sz="1750" dirty="0" smtClean="0">
                <a:latin typeface="Arial" pitchFamily="34" charset="0"/>
                <a:cs typeface="Arial" pitchFamily="34" charset="0"/>
              </a:rPr>
              <a:t>multi-</a:t>
            </a:r>
            <a:r>
              <a:rPr lang="en-US" sz="1750" dirty="0" err="1" smtClean="0">
                <a:latin typeface="Arial" pitchFamily="34" charset="0"/>
                <a:cs typeface="Arial" pitchFamily="34" charset="0"/>
              </a:rPr>
              <a:t>sectoral</a:t>
            </a:r>
            <a:r>
              <a:rPr lang="en-US" sz="1750" dirty="0" smtClean="0">
                <a:latin typeface="Arial" pitchFamily="34" charset="0"/>
                <a:cs typeface="Arial" pitchFamily="34" charset="0"/>
              </a:rPr>
              <a:t> </a:t>
            </a:r>
            <a:r>
              <a:rPr lang="en-US" sz="1750" dirty="0">
                <a:latin typeface="Arial" pitchFamily="34" charset="0"/>
                <a:cs typeface="Arial" pitchFamily="34" charset="0"/>
              </a:rPr>
              <a:t>experts (at </a:t>
            </a:r>
            <a:r>
              <a:rPr lang="en-US" sz="1750" i="1" dirty="0" err="1">
                <a:latin typeface="Arial" pitchFamily="34" charset="0"/>
                <a:cs typeface="Arial" pitchFamily="34" charset="0"/>
              </a:rPr>
              <a:t>woreda</a:t>
            </a:r>
            <a:r>
              <a:rPr lang="en-US" sz="1750" i="1" dirty="0">
                <a:latin typeface="Arial" pitchFamily="34" charset="0"/>
                <a:cs typeface="Arial" pitchFamily="34" charset="0"/>
              </a:rPr>
              <a:t>, </a:t>
            </a:r>
            <a:r>
              <a:rPr lang="en-US" sz="1750" i="1" dirty="0" err="1">
                <a:latin typeface="Arial" pitchFamily="34" charset="0"/>
                <a:cs typeface="Arial" pitchFamily="34" charset="0"/>
              </a:rPr>
              <a:t>kebele</a:t>
            </a:r>
            <a:r>
              <a:rPr lang="en-US" sz="1750" dirty="0">
                <a:latin typeface="Arial" pitchFamily="34" charset="0"/>
                <a:cs typeface="Arial" pitchFamily="34" charset="0"/>
              </a:rPr>
              <a:t> and community levels</a:t>
            </a:r>
            <a:r>
              <a:rPr lang="en-US" sz="1750" dirty="0" smtClean="0">
                <a:latin typeface="Arial" pitchFamily="34" charset="0"/>
                <a:cs typeface="Arial" pitchFamily="34" charset="0"/>
              </a:rPr>
              <a:t>); cascading trainings</a:t>
            </a:r>
            <a:endParaRPr lang="en-US" sz="1750" dirty="0">
              <a:latin typeface="Arial" pitchFamily="34" charset="0"/>
              <a:cs typeface="Arial" pitchFamily="34" charset="0"/>
            </a:endParaRPr>
          </a:p>
          <a:p>
            <a:endParaRPr lang="en-US" sz="1750" dirty="0">
              <a:latin typeface="Arial" pitchFamily="34" charset="0"/>
              <a:cs typeface="Arial" pitchFamily="34" charset="0"/>
            </a:endParaRPr>
          </a:p>
          <a:p>
            <a:r>
              <a:rPr lang="en-IE" sz="1750" b="1" dirty="0" smtClean="0">
                <a:latin typeface="Arial" pitchFamily="34" charset="0"/>
                <a:cs typeface="Arial" pitchFamily="34" charset="0"/>
              </a:rPr>
              <a:t>Behaviour Change Communication and cooking demonstrations at key contact points: </a:t>
            </a:r>
            <a:r>
              <a:rPr lang="en-IE" sz="1750" dirty="0" smtClean="0">
                <a:latin typeface="Arial" pitchFamily="34" charset="0"/>
                <a:cs typeface="Arial" pitchFamily="34" charset="0"/>
              </a:rPr>
              <a:t>PSNP </a:t>
            </a:r>
            <a:r>
              <a:rPr lang="en-IE" sz="1750" dirty="0">
                <a:latin typeface="Arial" pitchFamily="34" charset="0"/>
                <a:cs typeface="Arial" pitchFamily="34" charset="0"/>
              </a:rPr>
              <a:t>pay points, health </a:t>
            </a:r>
            <a:r>
              <a:rPr lang="en-IE" sz="1750" dirty="0" smtClean="0">
                <a:latin typeface="Arial" pitchFamily="34" charset="0"/>
                <a:cs typeface="Arial" pitchFamily="34" charset="0"/>
              </a:rPr>
              <a:t>centres, </a:t>
            </a:r>
            <a:r>
              <a:rPr lang="en-IE" sz="1750" dirty="0">
                <a:latin typeface="Arial" pitchFamily="34" charset="0"/>
                <a:cs typeface="Arial" pitchFamily="34" charset="0"/>
              </a:rPr>
              <a:t>child health </a:t>
            </a:r>
            <a:r>
              <a:rPr lang="en-IE" sz="1750" dirty="0" smtClean="0">
                <a:latin typeface="Arial" pitchFamily="34" charset="0"/>
                <a:cs typeface="Arial" pitchFamily="34" charset="0"/>
              </a:rPr>
              <a:t>days and schools, targeting after-school environment </a:t>
            </a:r>
            <a:r>
              <a:rPr lang="en-IE" sz="1750" dirty="0">
                <a:latin typeface="Arial" pitchFamily="34" charset="0"/>
                <a:cs typeface="Arial" pitchFamily="34" charset="0"/>
              </a:rPr>
              <a:t>clubs and girls clubs</a:t>
            </a:r>
          </a:p>
          <a:p>
            <a:endParaRPr lang="en-IE" sz="1750" dirty="0">
              <a:latin typeface="Arial" pitchFamily="34" charset="0"/>
              <a:cs typeface="Arial" pitchFamily="34" charset="0"/>
            </a:endParaRPr>
          </a:p>
          <a:p>
            <a:r>
              <a:rPr lang="en-IE" sz="1750" b="1" dirty="0" smtClean="0">
                <a:latin typeface="Arial" pitchFamily="34" charset="0"/>
                <a:cs typeface="Arial" pitchFamily="34" charset="0"/>
              </a:rPr>
              <a:t>Harmonised </a:t>
            </a:r>
            <a:r>
              <a:rPr lang="en-IE" sz="1750" b="1" dirty="0">
                <a:latin typeface="Arial" pitchFamily="34" charset="0"/>
                <a:cs typeface="Arial" pitchFamily="34" charset="0"/>
              </a:rPr>
              <a:t>IYCF </a:t>
            </a:r>
            <a:r>
              <a:rPr lang="en-IE" sz="1750" b="1" dirty="0" smtClean="0">
                <a:latin typeface="Arial" pitchFamily="34" charset="0"/>
                <a:cs typeface="Arial" pitchFamily="34" charset="0"/>
              </a:rPr>
              <a:t>messaging and materials</a:t>
            </a:r>
            <a:r>
              <a:rPr lang="en-IE" sz="1750" dirty="0" smtClean="0">
                <a:latin typeface="Arial" pitchFamily="34" charset="0"/>
                <a:cs typeface="Arial" pitchFamily="34" charset="0"/>
              </a:rPr>
              <a:t> (field tested and used Ministry of Health approved ‘7 excellent actions’) via group discussions, local radio, drama</a:t>
            </a:r>
          </a:p>
          <a:p>
            <a:endParaRPr lang="en-IE" sz="1750" dirty="0">
              <a:latin typeface="Arial" pitchFamily="34" charset="0"/>
              <a:cs typeface="Arial" pitchFamily="34" charset="0"/>
            </a:endParaRPr>
          </a:p>
          <a:p>
            <a:r>
              <a:rPr lang="en-IE" sz="1750" b="1" dirty="0" smtClean="0">
                <a:latin typeface="Arial" pitchFamily="34" charset="0"/>
                <a:cs typeface="Arial" pitchFamily="34" charset="0"/>
              </a:rPr>
              <a:t>Mother to mother support groups: </a:t>
            </a:r>
            <a:r>
              <a:rPr lang="en-IE" sz="1750" dirty="0" smtClean="0">
                <a:latin typeface="Arial" pitchFamily="34" charset="0"/>
                <a:cs typeface="Arial" pitchFamily="34" charset="0"/>
              </a:rPr>
              <a:t>mothers ‘graduate’ to become model mothers</a:t>
            </a:r>
            <a:endParaRPr lang="en-IE" sz="1750" b="1" dirty="0">
              <a:latin typeface="Arial" pitchFamily="34" charset="0"/>
              <a:cs typeface="Arial" pitchFamily="34" charset="0"/>
            </a:endParaRPr>
          </a:p>
          <a:p>
            <a:endParaRPr lang="en-US" sz="1750" dirty="0">
              <a:latin typeface="Arial" pitchFamily="34" charset="0"/>
              <a:cs typeface="Arial" pitchFamily="34" charset="0"/>
            </a:endParaRPr>
          </a:p>
          <a:p>
            <a:r>
              <a:rPr lang="en-US" sz="1750" b="1" dirty="0" smtClean="0">
                <a:latin typeface="Arial" pitchFamily="34" charset="0"/>
                <a:cs typeface="Arial" pitchFamily="34" charset="0"/>
              </a:rPr>
              <a:t>Promote referral to key health services</a:t>
            </a:r>
            <a:r>
              <a:rPr lang="en-US" sz="1750" dirty="0" smtClean="0">
                <a:latin typeface="Arial" pitchFamily="34" charset="0"/>
                <a:cs typeface="Arial" pitchFamily="34" charset="0"/>
              </a:rPr>
              <a:t>: Anti-Natal Care (</a:t>
            </a:r>
            <a:r>
              <a:rPr lang="en-US" sz="1750" dirty="0">
                <a:latin typeface="Arial" pitchFamily="34" charset="0"/>
                <a:cs typeface="Arial" pitchFamily="34" charset="0"/>
              </a:rPr>
              <a:t>ANC</a:t>
            </a:r>
            <a:r>
              <a:rPr lang="en-US" sz="1750" dirty="0" smtClean="0">
                <a:latin typeface="Arial" pitchFamily="34" charset="0"/>
                <a:cs typeface="Arial" pitchFamily="34" charset="0"/>
              </a:rPr>
              <a:t>), </a:t>
            </a:r>
            <a:r>
              <a:rPr lang="en-US" sz="1750" dirty="0">
                <a:latin typeface="Arial" pitchFamily="34" charset="0"/>
                <a:cs typeface="Arial" pitchFamily="34" charset="0"/>
              </a:rPr>
              <a:t>i</a:t>
            </a:r>
            <a:r>
              <a:rPr lang="en-US" sz="1750" dirty="0" smtClean="0">
                <a:latin typeface="Arial" pitchFamily="34" charset="0"/>
                <a:cs typeface="Arial" pitchFamily="34" charset="0"/>
              </a:rPr>
              <a:t>ron and </a:t>
            </a:r>
            <a:r>
              <a:rPr lang="en-US" sz="1750" dirty="0">
                <a:latin typeface="Arial" pitchFamily="34" charset="0"/>
                <a:cs typeface="Arial" pitchFamily="34" charset="0"/>
              </a:rPr>
              <a:t>v</a:t>
            </a:r>
            <a:r>
              <a:rPr lang="en-US" sz="1750" dirty="0" smtClean="0">
                <a:latin typeface="Arial" pitchFamily="34" charset="0"/>
                <a:cs typeface="Arial" pitchFamily="34" charset="0"/>
              </a:rPr>
              <a:t>itamin </a:t>
            </a:r>
            <a:r>
              <a:rPr lang="en-US" sz="1750" dirty="0">
                <a:latin typeface="Arial" pitchFamily="34" charset="0"/>
                <a:cs typeface="Arial" pitchFamily="34" charset="0"/>
              </a:rPr>
              <a:t>A </a:t>
            </a:r>
            <a:r>
              <a:rPr lang="en-US" sz="1750" dirty="0" smtClean="0">
                <a:latin typeface="Arial" pitchFamily="34" charset="0"/>
                <a:cs typeface="Arial" pitchFamily="34" charset="0"/>
              </a:rPr>
              <a:t>supplementation, child health services, including CMAM </a:t>
            </a:r>
          </a:p>
          <a:p>
            <a:endParaRPr lang="en-US" sz="1750" dirty="0">
              <a:latin typeface="Arial" pitchFamily="34" charset="0"/>
              <a:cs typeface="Arial" pitchFamily="34" charset="0"/>
            </a:endParaRPr>
          </a:p>
          <a:p>
            <a:r>
              <a:rPr lang="en-US" sz="1750" b="1" dirty="0" smtClean="0">
                <a:latin typeface="Arial" pitchFamily="34" charset="0"/>
                <a:cs typeface="Arial" pitchFamily="34" charset="0"/>
              </a:rPr>
              <a:t>Nutrition-sensitive policies</a:t>
            </a:r>
            <a:r>
              <a:rPr lang="en-US" sz="1750" dirty="0" smtClean="0">
                <a:latin typeface="Arial" pitchFamily="34" charset="0"/>
                <a:cs typeface="Arial" pitchFamily="34" charset="0"/>
              </a:rPr>
              <a:t>: advocated for full maternity leave for PSNP beneficiaries</a:t>
            </a:r>
          </a:p>
        </p:txBody>
      </p:sp>
      <p:pic>
        <p:nvPicPr>
          <p:cNvPr id="10" name="Picture 2"/>
          <p:cNvPicPr>
            <a:picLocks noChangeAspect="1" noChangeArrowheads="1"/>
          </p:cNvPicPr>
          <p:nvPr/>
        </p:nvPicPr>
        <p:blipFill>
          <a:blip r:embed="rId2" cstate="print"/>
          <a:srcRect/>
          <a:stretch>
            <a:fillRect/>
          </a:stretch>
        </p:blipFill>
        <p:spPr bwMode="auto">
          <a:xfrm>
            <a:off x="179512" y="148596"/>
            <a:ext cx="3456384" cy="549061"/>
          </a:xfrm>
          <a:prstGeom prst="rect">
            <a:avLst/>
          </a:prstGeom>
          <a:noFill/>
          <a:ln w="9525">
            <a:noFill/>
            <a:miter lim="800000"/>
            <a:headEnd/>
            <a:tailEnd/>
          </a:ln>
        </p:spPr>
      </p:pic>
      <p:pic>
        <p:nvPicPr>
          <p:cNvPr id="13" name="Picture 1" descr="CONCERN_WORLDWIDE"/>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164288" y="13418"/>
            <a:ext cx="1979712" cy="8902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3323258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908720"/>
            <a:ext cx="9144000" cy="72008"/>
          </a:xfrm>
          <a:prstGeom prst="rect">
            <a:avLst/>
          </a:prstGeom>
          <a:solidFill>
            <a:srgbClr val="95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0" y="6552728"/>
            <a:ext cx="9144000" cy="3326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numéro de diapositive 7"/>
          <p:cNvSpPr>
            <a:spLocks noGrp="1"/>
          </p:cNvSpPr>
          <p:nvPr>
            <p:ph type="sldNum" sz="quarter" idx="12"/>
          </p:nvPr>
        </p:nvSpPr>
        <p:spPr>
          <a:xfrm>
            <a:off x="7046912" y="6520259"/>
            <a:ext cx="2133600" cy="365125"/>
          </a:xfrm>
        </p:spPr>
        <p:txBody>
          <a:bodyPr/>
          <a:lstStyle/>
          <a:p>
            <a:fld id="{281EE925-639F-4C58-9CB9-A3576406038A}" type="slidenum">
              <a:rPr lang="fr-FR" smtClean="0">
                <a:solidFill>
                  <a:schemeClr val="bg1"/>
                </a:solidFill>
              </a:rPr>
              <a:pPr/>
              <a:t>6</a:t>
            </a:fld>
            <a:endParaRPr lang="fr-FR" dirty="0">
              <a:solidFill>
                <a:schemeClr val="bg1"/>
              </a:solidFill>
            </a:endParaRPr>
          </a:p>
        </p:txBody>
      </p:sp>
      <p:sp>
        <p:nvSpPr>
          <p:cNvPr id="9" name="Espace réservé du pied de page 8"/>
          <p:cNvSpPr>
            <a:spLocks noGrp="1"/>
          </p:cNvSpPr>
          <p:nvPr>
            <p:ph type="ftr" sz="quarter" idx="11"/>
          </p:nvPr>
        </p:nvSpPr>
        <p:spPr>
          <a:xfrm>
            <a:off x="-36512" y="6520259"/>
            <a:ext cx="9001000" cy="365125"/>
          </a:xfrm>
        </p:spPr>
        <p:txBody>
          <a:bodyPr/>
          <a:lstStyle/>
          <a:p>
            <a:pPr algn="l"/>
            <a:r>
              <a:rPr lang="fr-FR" dirty="0" smtClean="0">
                <a:solidFill>
                  <a:schemeClr val="bg1"/>
                </a:solidFill>
              </a:rPr>
              <a:t>Conférence Internationale contre la malnutrition : An </a:t>
            </a:r>
            <a:r>
              <a:rPr lang="fr-FR" dirty="0" err="1" smtClean="0">
                <a:solidFill>
                  <a:schemeClr val="bg1"/>
                </a:solidFill>
              </a:rPr>
              <a:t>Integrated</a:t>
            </a:r>
            <a:r>
              <a:rPr lang="fr-FR" dirty="0" smtClean="0">
                <a:solidFill>
                  <a:schemeClr val="bg1"/>
                </a:solidFill>
              </a:rPr>
              <a:t> </a:t>
            </a:r>
            <a:r>
              <a:rPr lang="fr-FR" dirty="0" err="1" smtClean="0">
                <a:solidFill>
                  <a:schemeClr val="bg1"/>
                </a:solidFill>
              </a:rPr>
              <a:t>Approach</a:t>
            </a:r>
            <a:r>
              <a:rPr lang="fr-FR" dirty="0" smtClean="0">
                <a:solidFill>
                  <a:schemeClr val="bg1"/>
                </a:solidFill>
              </a:rPr>
              <a:t> to </a:t>
            </a:r>
            <a:r>
              <a:rPr lang="fr-FR" dirty="0" err="1" smtClean="0">
                <a:solidFill>
                  <a:schemeClr val="bg1"/>
                </a:solidFill>
              </a:rPr>
              <a:t>Improving</a:t>
            </a:r>
            <a:r>
              <a:rPr lang="fr-FR" dirty="0" smtClean="0">
                <a:solidFill>
                  <a:schemeClr val="bg1"/>
                </a:solidFill>
              </a:rPr>
              <a:t> IYCF practices. </a:t>
            </a:r>
            <a:endParaRPr lang="fr-FR" dirty="0">
              <a:solidFill>
                <a:schemeClr val="bg1"/>
              </a:solidFill>
            </a:endParaRPr>
          </a:p>
        </p:txBody>
      </p:sp>
      <p:pic>
        <p:nvPicPr>
          <p:cNvPr id="10" name="Picture 2"/>
          <p:cNvPicPr>
            <a:picLocks noChangeAspect="1" noChangeArrowheads="1"/>
          </p:cNvPicPr>
          <p:nvPr/>
        </p:nvPicPr>
        <p:blipFill>
          <a:blip r:embed="rId3" cstate="print"/>
          <a:srcRect/>
          <a:stretch>
            <a:fillRect/>
          </a:stretch>
        </p:blipFill>
        <p:spPr bwMode="auto">
          <a:xfrm>
            <a:off x="179512" y="148596"/>
            <a:ext cx="3456384" cy="549061"/>
          </a:xfrm>
          <a:prstGeom prst="rect">
            <a:avLst/>
          </a:prstGeom>
          <a:noFill/>
          <a:ln w="9525">
            <a:noFill/>
            <a:miter lim="800000"/>
            <a:headEnd/>
            <a:tailEnd/>
          </a:ln>
        </p:spPr>
      </p:pic>
      <p:graphicFrame>
        <p:nvGraphicFramePr>
          <p:cNvPr id="13" name="Diagram 12"/>
          <p:cNvGraphicFramePr/>
          <p:nvPr>
            <p:extLst>
              <p:ext uri="{D42A27DB-BD31-4B8C-83A1-F6EECF244321}">
                <p14:modId xmlns:p14="http://schemas.microsoft.com/office/powerpoint/2010/main" xmlns="" val="3736624360"/>
              </p:ext>
            </p:extLst>
          </p:nvPr>
        </p:nvGraphicFramePr>
        <p:xfrm>
          <a:off x="1331640" y="1524854"/>
          <a:ext cx="7344816" cy="492848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5" name="Picture 1" descr="CONCERN_WORLDWIDE"/>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7164288" y="13418"/>
            <a:ext cx="1979712" cy="8902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extBox 1"/>
          <p:cNvSpPr txBox="1"/>
          <p:nvPr/>
        </p:nvSpPr>
        <p:spPr>
          <a:xfrm>
            <a:off x="395536" y="1052736"/>
            <a:ext cx="7272808" cy="461665"/>
          </a:xfrm>
          <a:prstGeom prst="rect">
            <a:avLst/>
          </a:prstGeom>
          <a:noFill/>
        </p:spPr>
        <p:txBody>
          <a:bodyPr wrap="square" rtlCol="0">
            <a:spAutoFit/>
          </a:bodyPr>
          <a:lstStyle/>
          <a:p>
            <a:r>
              <a:rPr lang="en-US" sz="2400" b="1" dirty="0" err="1" smtClean="0">
                <a:solidFill>
                  <a:srgbClr val="00B0F0"/>
                </a:solidFill>
              </a:rPr>
              <a:t>Programme</a:t>
            </a:r>
            <a:r>
              <a:rPr lang="en-US" sz="2400" b="1" dirty="0" smtClean="0">
                <a:solidFill>
                  <a:srgbClr val="00B0F0"/>
                </a:solidFill>
              </a:rPr>
              <a:t> Approach: Capacity building </a:t>
            </a:r>
            <a:endParaRPr lang="en-IE" sz="2400" b="1" dirty="0">
              <a:solidFill>
                <a:srgbClr val="00B0F0"/>
              </a:solidFill>
            </a:endParaRPr>
          </a:p>
        </p:txBody>
      </p:sp>
    </p:spTree>
    <p:extLst>
      <p:ext uri="{BB962C8B-B14F-4D97-AF65-F5344CB8AC3E}">
        <p14:creationId xmlns:p14="http://schemas.microsoft.com/office/powerpoint/2010/main" xmlns="" val="14042791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908720"/>
            <a:ext cx="9144000" cy="72008"/>
          </a:xfrm>
          <a:prstGeom prst="rect">
            <a:avLst/>
          </a:prstGeom>
          <a:solidFill>
            <a:srgbClr val="95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0" y="6552728"/>
            <a:ext cx="9144000" cy="3326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numéro de diapositive 7"/>
          <p:cNvSpPr>
            <a:spLocks noGrp="1"/>
          </p:cNvSpPr>
          <p:nvPr>
            <p:ph type="sldNum" sz="quarter" idx="12"/>
          </p:nvPr>
        </p:nvSpPr>
        <p:spPr>
          <a:xfrm>
            <a:off x="7046912" y="6520259"/>
            <a:ext cx="2133600" cy="365125"/>
          </a:xfrm>
        </p:spPr>
        <p:txBody>
          <a:bodyPr/>
          <a:lstStyle/>
          <a:p>
            <a:fld id="{281EE925-639F-4C58-9CB9-A3576406038A}" type="slidenum">
              <a:rPr lang="fr-FR" smtClean="0">
                <a:solidFill>
                  <a:schemeClr val="bg1"/>
                </a:solidFill>
              </a:rPr>
              <a:pPr/>
              <a:t>7</a:t>
            </a:fld>
            <a:endParaRPr lang="fr-FR" dirty="0">
              <a:solidFill>
                <a:schemeClr val="bg1"/>
              </a:solidFill>
            </a:endParaRPr>
          </a:p>
        </p:txBody>
      </p:sp>
      <p:sp>
        <p:nvSpPr>
          <p:cNvPr id="9" name="Espace réservé du pied de page 8"/>
          <p:cNvSpPr>
            <a:spLocks noGrp="1"/>
          </p:cNvSpPr>
          <p:nvPr>
            <p:ph type="ftr" sz="quarter" idx="11"/>
          </p:nvPr>
        </p:nvSpPr>
        <p:spPr>
          <a:xfrm>
            <a:off x="-36512" y="6520259"/>
            <a:ext cx="9001000" cy="365125"/>
          </a:xfrm>
        </p:spPr>
        <p:txBody>
          <a:bodyPr/>
          <a:lstStyle/>
          <a:p>
            <a:pPr algn="l"/>
            <a:r>
              <a:rPr lang="fr-FR" dirty="0" smtClean="0">
                <a:solidFill>
                  <a:schemeClr val="bg1"/>
                </a:solidFill>
              </a:rPr>
              <a:t>Conférence Internationale contre la malnutrition : An </a:t>
            </a:r>
            <a:r>
              <a:rPr lang="fr-FR" dirty="0" err="1" smtClean="0">
                <a:solidFill>
                  <a:schemeClr val="bg1"/>
                </a:solidFill>
              </a:rPr>
              <a:t>Integrated</a:t>
            </a:r>
            <a:r>
              <a:rPr lang="fr-FR" dirty="0" smtClean="0">
                <a:solidFill>
                  <a:schemeClr val="bg1"/>
                </a:solidFill>
              </a:rPr>
              <a:t> </a:t>
            </a:r>
            <a:r>
              <a:rPr lang="fr-FR" dirty="0" err="1" smtClean="0">
                <a:solidFill>
                  <a:schemeClr val="bg1"/>
                </a:solidFill>
              </a:rPr>
              <a:t>Approach</a:t>
            </a:r>
            <a:r>
              <a:rPr lang="fr-FR" dirty="0" smtClean="0">
                <a:solidFill>
                  <a:schemeClr val="bg1"/>
                </a:solidFill>
              </a:rPr>
              <a:t> to </a:t>
            </a:r>
            <a:r>
              <a:rPr lang="fr-FR" dirty="0" err="1" smtClean="0">
                <a:solidFill>
                  <a:schemeClr val="bg1"/>
                </a:solidFill>
              </a:rPr>
              <a:t>Improving</a:t>
            </a:r>
            <a:r>
              <a:rPr lang="fr-FR" dirty="0" smtClean="0">
                <a:solidFill>
                  <a:schemeClr val="bg1"/>
                </a:solidFill>
              </a:rPr>
              <a:t> IYCF practices </a:t>
            </a:r>
            <a:endParaRPr lang="fr-FR" dirty="0">
              <a:solidFill>
                <a:schemeClr val="bg1"/>
              </a:solidFill>
            </a:endParaRPr>
          </a:p>
        </p:txBody>
      </p:sp>
      <p:sp>
        <p:nvSpPr>
          <p:cNvPr id="11" name="ZoneTexte 10"/>
          <p:cNvSpPr txBox="1"/>
          <p:nvPr/>
        </p:nvSpPr>
        <p:spPr>
          <a:xfrm>
            <a:off x="220011" y="999157"/>
            <a:ext cx="4680520" cy="5886227"/>
          </a:xfrm>
          <a:prstGeom prst="rect">
            <a:avLst/>
          </a:prstGeom>
          <a:noFill/>
        </p:spPr>
        <p:txBody>
          <a:bodyPr wrap="square" rtlCol="0">
            <a:spAutoFit/>
          </a:bodyPr>
          <a:lstStyle/>
          <a:p>
            <a:r>
              <a:rPr lang="fr-FR" sz="2400" b="1" dirty="0" smtClean="0">
                <a:solidFill>
                  <a:srgbClr val="00B0F0"/>
                </a:solidFill>
              </a:rPr>
              <a:t>Programme </a:t>
            </a:r>
            <a:r>
              <a:rPr lang="fr-FR" sz="2400" b="1" dirty="0" err="1" smtClean="0">
                <a:solidFill>
                  <a:srgbClr val="00B0F0"/>
                </a:solidFill>
              </a:rPr>
              <a:t>Approach</a:t>
            </a:r>
            <a:endParaRPr lang="fr-FR" sz="2400" b="1" dirty="0" smtClean="0">
              <a:solidFill>
                <a:srgbClr val="00B0F0"/>
              </a:solidFill>
            </a:endParaRPr>
          </a:p>
          <a:p>
            <a:endParaRPr lang="fr-FR" sz="1050" dirty="0"/>
          </a:p>
          <a:p>
            <a:r>
              <a:rPr lang="en-US" dirty="0" smtClean="0">
                <a:latin typeface="Arial" pitchFamily="34" charset="0"/>
                <a:cs typeface="Arial" pitchFamily="34" charset="0"/>
              </a:rPr>
              <a:t>Fostering </a:t>
            </a:r>
            <a:r>
              <a:rPr lang="en-US" dirty="0">
                <a:latin typeface="Arial" pitchFamily="34" charset="0"/>
                <a:cs typeface="Arial" pitchFamily="34" charset="0"/>
              </a:rPr>
              <a:t>multi-</a:t>
            </a:r>
            <a:r>
              <a:rPr lang="en-US" dirty="0" err="1">
                <a:latin typeface="Arial" pitchFamily="34" charset="0"/>
                <a:cs typeface="Arial" pitchFamily="34" charset="0"/>
              </a:rPr>
              <a:t>sectoral</a:t>
            </a:r>
            <a:r>
              <a:rPr lang="en-US" dirty="0">
                <a:latin typeface="Arial" pitchFamily="34" charset="0"/>
                <a:cs typeface="Arial" pitchFamily="34" charset="0"/>
              </a:rPr>
              <a:t> </a:t>
            </a:r>
            <a:r>
              <a:rPr lang="en-US" dirty="0" smtClean="0">
                <a:latin typeface="Arial" pitchFamily="34" charset="0"/>
                <a:cs typeface="Arial" pitchFamily="34" charset="0"/>
              </a:rPr>
              <a:t>linkages between different departments </a:t>
            </a:r>
            <a:r>
              <a:rPr lang="en-US" dirty="0">
                <a:latin typeface="Arial" pitchFamily="34" charset="0"/>
                <a:cs typeface="Arial" pitchFamily="34" charset="0"/>
              </a:rPr>
              <a:t>to improve maternal and IYCF </a:t>
            </a:r>
            <a:r>
              <a:rPr lang="en-US" dirty="0" smtClean="0">
                <a:latin typeface="Arial" pitchFamily="34" charset="0"/>
                <a:cs typeface="Arial" pitchFamily="34" charset="0"/>
              </a:rPr>
              <a:t>conditions.</a:t>
            </a:r>
            <a:endParaRPr lang="en-US" dirty="0">
              <a:latin typeface="Arial" pitchFamily="34" charset="0"/>
              <a:cs typeface="Arial" pitchFamily="34" charset="0"/>
            </a:endParaRPr>
          </a:p>
          <a:p>
            <a:endParaRPr lang="en-US" dirty="0">
              <a:latin typeface="Arial" pitchFamily="34" charset="0"/>
              <a:cs typeface="Arial" pitchFamily="34" charset="0"/>
            </a:endParaRPr>
          </a:p>
          <a:p>
            <a:pPr marL="285750" indent="-285750">
              <a:buFont typeface="Arial" pitchFamily="34" charset="0"/>
              <a:buChar char="•"/>
            </a:pPr>
            <a:r>
              <a:rPr lang="en-US" dirty="0">
                <a:latin typeface="Arial" pitchFamily="34" charset="0"/>
                <a:cs typeface="Arial" pitchFamily="34" charset="0"/>
              </a:rPr>
              <a:t>Leverage with existing </a:t>
            </a:r>
            <a:r>
              <a:rPr lang="en-US" dirty="0" smtClean="0">
                <a:latin typeface="Arial" pitchFamily="34" charset="0"/>
                <a:cs typeface="Arial" pitchFamily="34" charset="0"/>
              </a:rPr>
              <a:t>development (agriculture, livelihoods, etc.) and </a:t>
            </a:r>
            <a:r>
              <a:rPr lang="en-US" dirty="0">
                <a:latin typeface="Arial" pitchFamily="34" charset="0"/>
                <a:cs typeface="Arial" pitchFamily="34" charset="0"/>
              </a:rPr>
              <a:t>emergency programmes and partners</a:t>
            </a:r>
            <a:endParaRPr lang="fr-FR" dirty="0">
              <a:solidFill>
                <a:schemeClr val="tx1">
                  <a:lumMod val="75000"/>
                  <a:lumOff val="25000"/>
                </a:schemeClr>
              </a:solidFill>
            </a:endParaRPr>
          </a:p>
          <a:p>
            <a:pPr marL="285750" indent="-285750">
              <a:buFont typeface="Arial" pitchFamily="34" charset="0"/>
              <a:buChar char="•"/>
            </a:pPr>
            <a:endParaRPr lang="en-IE" dirty="0">
              <a:latin typeface="Arial" pitchFamily="34" charset="0"/>
              <a:cs typeface="Arial" pitchFamily="34" charset="0"/>
            </a:endParaRPr>
          </a:p>
          <a:p>
            <a:pPr marL="285750" indent="-285750">
              <a:buFont typeface="Arial" pitchFamily="34" charset="0"/>
              <a:buChar char="•"/>
            </a:pPr>
            <a:r>
              <a:rPr lang="en-IE" dirty="0" smtClean="0">
                <a:latin typeface="Arial" pitchFamily="34" charset="0"/>
                <a:cs typeface="Arial" pitchFamily="34" charset="0"/>
              </a:rPr>
              <a:t>Improvement </a:t>
            </a:r>
            <a:r>
              <a:rPr lang="en-IE" dirty="0">
                <a:latin typeface="Arial" pitchFamily="34" charset="0"/>
                <a:cs typeface="Arial" pitchFamily="34" charset="0"/>
              </a:rPr>
              <a:t>of water </a:t>
            </a:r>
            <a:r>
              <a:rPr lang="en-IE" dirty="0" smtClean="0">
                <a:latin typeface="Arial" pitchFamily="34" charset="0"/>
                <a:cs typeface="Arial" pitchFamily="34" charset="0"/>
              </a:rPr>
              <a:t>sources (rehabilitation of springs, wells and boreholes)</a:t>
            </a:r>
          </a:p>
          <a:p>
            <a:pPr marL="285750" indent="-285750">
              <a:buFont typeface="Arial" pitchFamily="34" charset="0"/>
              <a:buChar char="•"/>
            </a:pPr>
            <a:endParaRPr lang="en-IE" dirty="0">
              <a:latin typeface="Arial" pitchFamily="34" charset="0"/>
              <a:cs typeface="Arial" pitchFamily="34" charset="0"/>
            </a:endParaRPr>
          </a:p>
          <a:p>
            <a:pPr marL="285750" indent="-285750">
              <a:buFont typeface="Arial" pitchFamily="34" charset="0"/>
              <a:buChar char="•"/>
            </a:pPr>
            <a:r>
              <a:rPr lang="en-IE" dirty="0">
                <a:latin typeface="Arial" pitchFamily="34" charset="0"/>
                <a:cs typeface="Arial" pitchFamily="34" charset="0"/>
              </a:rPr>
              <a:t>Agriculture support </a:t>
            </a:r>
            <a:r>
              <a:rPr lang="en-IE" dirty="0" smtClean="0">
                <a:latin typeface="Arial" pitchFamily="34" charset="0"/>
                <a:cs typeface="Arial" pitchFamily="34" charset="0"/>
              </a:rPr>
              <a:t>- vegetable seeds</a:t>
            </a:r>
            <a:r>
              <a:rPr lang="en-IE" dirty="0">
                <a:latin typeface="Arial" pitchFamily="34" charset="0"/>
                <a:cs typeface="Arial" pitchFamily="34" charset="0"/>
              </a:rPr>
              <a:t>, </a:t>
            </a:r>
            <a:r>
              <a:rPr lang="en-IE" dirty="0" smtClean="0">
                <a:latin typeface="Arial" pitchFamily="34" charset="0"/>
                <a:cs typeface="Arial" pitchFamily="34" charset="0"/>
              </a:rPr>
              <a:t>roots and tubers, tools</a:t>
            </a:r>
            <a:r>
              <a:rPr lang="en-IE" dirty="0">
                <a:latin typeface="Arial" pitchFamily="34" charset="0"/>
                <a:cs typeface="Arial" pitchFamily="34" charset="0"/>
              </a:rPr>
              <a:t>, model </a:t>
            </a:r>
            <a:r>
              <a:rPr lang="en-IE" dirty="0" smtClean="0">
                <a:latin typeface="Arial" pitchFamily="34" charset="0"/>
                <a:cs typeface="Arial" pitchFamily="34" charset="0"/>
              </a:rPr>
              <a:t>gardens </a:t>
            </a:r>
          </a:p>
          <a:p>
            <a:pPr marL="285750" indent="-285750">
              <a:buFont typeface="Arial" pitchFamily="34" charset="0"/>
              <a:buChar char="•"/>
            </a:pPr>
            <a:endParaRPr lang="en-IE" dirty="0">
              <a:latin typeface="Arial" pitchFamily="34" charset="0"/>
              <a:cs typeface="Arial" pitchFamily="34" charset="0"/>
            </a:endParaRPr>
          </a:p>
          <a:p>
            <a:pPr marL="285750" indent="-285750">
              <a:buFont typeface="Arial" pitchFamily="34" charset="0"/>
              <a:buChar char="•"/>
            </a:pPr>
            <a:r>
              <a:rPr lang="en-US" dirty="0" smtClean="0">
                <a:latin typeface="Arial" pitchFamily="34" charset="0"/>
                <a:cs typeface="Arial" pitchFamily="34" charset="0"/>
              </a:rPr>
              <a:t>Support food security through provision of  small ruminants</a:t>
            </a:r>
            <a:endParaRPr lang="en-IE" dirty="0">
              <a:latin typeface="Arial" pitchFamily="34" charset="0"/>
              <a:cs typeface="Arial" pitchFamily="34" charset="0"/>
            </a:endParaRPr>
          </a:p>
          <a:p>
            <a:endParaRPr lang="en-IE" dirty="0" smtClean="0">
              <a:latin typeface="Arial" pitchFamily="34" charset="0"/>
              <a:cs typeface="Arial" pitchFamily="34" charset="0"/>
            </a:endParaRPr>
          </a:p>
          <a:p>
            <a:endParaRPr lang="fr-FR" dirty="0">
              <a:solidFill>
                <a:schemeClr val="tx1">
                  <a:lumMod val="75000"/>
                  <a:lumOff val="25000"/>
                </a:schemeClr>
              </a:solidFill>
            </a:endParaRPr>
          </a:p>
        </p:txBody>
      </p:sp>
      <p:pic>
        <p:nvPicPr>
          <p:cNvPr id="10" name="Picture 2"/>
          <p:cNvPicPr>
            <a:picLocks noChangeAspect="1" noChangeArrowheads="1"/>
          </p:cNvPicPr>
          <p:nvPr/>
        </p:nvPicPr>
        <p:blipFill>
          <a:blip r:embed="rId3" cstate="print"/>
          <a:srcRect/>
          <a:stretch>
            <a:fillRect/>
          </a:stretch>
        </p:blipFill>
        <p:spPr bwMode="auto">
          <a:xfrm>
            <a:off x="179512" y="148596"/>
            <a:ext cx="3456384" cy="549061"/>
          </a:xfrm>
          <a:prstGeom prst="rect">
            <a:avLst/>
          </a:prstGeom>
          <a:noFill/>
          <a:ln w="9525">
            <a:noFill/>
            <a:miter lim="800000"/>
            <a:headEnd/>
            <a:tailEnd/>
          </a:ln>
        </p:spPr>
      </p:pic>
      <p:pic>
        <p:nvPicPr>
          <p:cNvPr id="15" name="Picture 1" descr="CONCERN_WORLDWIDE"/>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164288" y="13418"/>
            <a:ext cx="1979712" cy="8902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 name="Picture 11" descr="C:\Users\pankaj.kumar\AppData\Local\Microsoft\Windows\Temporary Internet Files\Content.Outlook\25LIKUUY\Mum  child DZ.jpg"/>
          <p:cNvPicPr/>
          <p:nvPr/>
        </p:nvPicPr>
        <p:blipFill>
          <a:blip r:embed="rId5" cstate="email">
            <a:extLst>
              <a:ext uri="{28A0092B-C50C-407E-A947-70E740481C1C}">
                <a14:useLocalDpi xmlns:a14="http://schemas.microsoft.com/office/drawing/2010/main" xmlns=""/>
              </a:ext>
            </a:extLst>
          </a:blip>
          <a:srcRect/>
          <a:stretch>
            <a:fillRect/>
          </a:stretch>
        </p:blipFill>
        <p:spPr bwMode="auto">
          <a:xfrm>
            <a:off x="5049146" y="1211483"/>
            <a:ext cx="3411286" cy="4449765"/>
          </a:xfrm>
          <a:prstGeom prst="rect">
            <a:avLst/>
          </a:prstGeom>
          <a:noFill/>
          <a:ln>
            <a:noFill/>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908720"/>
            <a:ext cx="9144000" cy="72008"/>
          </a:xfrm>
          <a:prstGeom prst="rect">
            <a:avLst/>
          </a:prstGeom>
          <a:solidFill>
            <a:srgbClr val="95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0" y="6552728"/>
            <a:ext cx="9144000" cy="3326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numéro de diapositive 7"/>
          <p:cNvSpPr>
            <a:spLocks noGrp="1"/>
          </p:cNvSpPr>
          <p:nvPr>
            <p:ph type="sldNum" sz="quarter" idx="12"/>
          </p:nvPr>
        </p:nvSpPr>
        <p:spPr>
          <a:xfrm>
            <a:off x="7046912" y="6520259"/>
            <a:ext cx="2133600" cy="365125"/>
          </a:xfrm>
        </p:spPr>
        <p:txBody>
          <a:bodyPr/>
          <a:lstStyle/>
          <a:p>
            <a:fld id="{281EE925-639F-4C58-9CB9-A3576406038A}" type="slidenum">
              <a:rPr lang="fr-FR" smtClean="0">
                <a:solidFill>
                  <a:schemeClr val="bg1"/>
                </a:solidFill>
              </a:rPr>
              <a:pPr/>
              <a:t>8</a:t>
            </a:fld>
            <a:endParaRPr lang="fr-FR" dirty="0">
              <a:solidFill>
                <a:schemeClr val="bg1"/>
              </a:solidFill>
            </a:endParaRPr>
          </a:p>
        </p:txBody>
      </p:sp>
      <p:sp>
        <p:nvSpPr>
          <p:cNvPr id="9" name="Espace réservé du pied de page 8"/>
          <p:cNvSpPr>
            <a:spLocks noGrp="1"/>
          </p:cNvSpPr>
          <p:nvPr>
            <p:ph type="ftr" sz="quarter" idx="11"/>
          </p:nvPr>
        </p:nvSpPr>
        <p:spPr>
          <a:xfrm>
            <a:off x="-36512" y="6520259"/>
            <a:ext cx="9001000" cy="365125"/>
          </a:xfrm>
        </p:spPr>
        <p:txBody>
          <a:bodyPr/>
          <a:lstStyle/>
          <a:p>
            <a:pPr algn="l"/>
            <a:r>
              <a:rPr lang="fr-FR" dirty="0" smtClean="0">
                <a:solidFill>
                  <a:schemeClr val="bg1"/>
                </a:solidFill>
              </a:rPr>
              <a:t>Conférence Internationale contre la malnutrition : An </a:t>
            </a:r>
            <a:r>
              <a:rPr lang="fr-FR" dirty="0" err="1" smtClean="0">
                <a:solidFill>
                  <a:schemeClr val="bg1"/>
                </a:solidFill>
              </a:rPr>
              <a:t>Integrated</a:t>
            </a:r>
            <a:r>
              <a:rPr lang="fr-FR" dirty="0" smtClean="0">
                <a:solidFill>
                  <a:schemeClr val="bg1"/>
                </a:solidFill>
              </a:rPr>
              <a:t> </a:t>
            </a:r>
            <a:r>
              <a:rPr lang="fr-FR" dirty="0" err="1" smtClean="0">
                <a:solidFill>
                  <a:schemeClr val="bg1"/>
                </a:solidFill>
              </a:rPr>
              <a:t>Approach</a:t>
            </a:r>
            <a:r>
              <a:rPr lang="fr-FR" dirty="0" smtClean="0">
                <a:solidFill>
                  <a:schemeClr val="bg1"/>
                </a:solidFill>
              </a:rPr>
              <a:t> to </a:t>
            </a:r>
            <a:r>
              <a:rPr lang="fr-FR" dirty="0" err="1" smtClean="0">
                <a:solidFill>
                  <a:schemeClr val="bg1"/>
                </a:solidFill>
              </a:rPr>
              <a:t>Improving</a:t>
            </a:r>
            <a:r>
              <a:rPr lang="fr-FR" dirty="0" smtClean="0">
                <a:solidFill>
                  <a:schemeClr val="bg1"/>
                </a:solidFill>
              </a:rPr>
              <a:t> IYCF practices</a:t>
            </a:r>
            <a:endParaRPr lang="fr-FR" dirty="0">
              <a:solidFill>
                <a:schemeClr val="bg1"/>
              </a:solidFill>
            </a:endParaRPr>
          </a:p>
        </p:txBody>
      </p:sp>
      <p:pic>
        <p:nvPicPr>
          <p:cNvPr id="10" name="Picture 2"/>
          <p:cNvPicPr>
            <a:picLocks noChangeAspect="1" noChangeArrowheads="1"/>
          </p:cNvPicPr>
          <p:nvPr/>
        </p:nvPicPr>
        <p:blipFill>
          <a:blip r:embed="rId2" cstate="print"/>
          <a:srcRect/>
          <a:stretch>
            <a:fillRect/>
          </a:stretch>
        </p:blipFill>
        <p:spPr bwMode="auto">
          <a:xfrm>
            <a:off x="179512" y="148596"/>
            <a:ext cx="3456384" cy="549061"/>
          </a:xfrm>
          <a:prstGeom prst="rect">
            <a:avLst/>
          </a:prstGeom>
          <a:noFill/>
          <a:ln w="9525">
            <a:noFill/>
            <a:miter lim="800000"/>
            <a:headEnd/>
            <a:tailEnd/>
          </a:ln>
        </p:spPr>
      </p:pic>
      <p:pic>
        <p:nvPicPr>
          <p:cNvPr id="13" name="Picture 12" descr="C:\Users\Gashaw Abera\Desktop\DZ IYCF  Project\Photograph\Pay day demonstration\Guguftu\DSC04519.JP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971600" y="1196752"/>
            <a:ext cx="7128792" cy="4536504"/>
          </a:xfrm>
          <a:prstGeom prst="rect">
            <a:avLst/>
          </a:prstGeom>
          <a:noFill/>
          <a:ln>
            <a:noFill/>
          </a:ln>
          <a:extLst/>
        </p:spPr>
      </p:pic>
      <p:sp>
        <p:nvSpPr>
          <p:cNvPr id="2" name="TextBox 1"/>
          <p:cNvSpPr txBox="1"/>
          <p:nvPr/>
        </p:nvSpPr>
        <p:spPr>
          <a:xfrm>
            <a:off x="899592" y="5906397"/>
            <a:ext cx="7056784" cy="523220"/>
          </a:xfrm>
          <a:prstGeom prst="rect">
            <a:avLst/>
          </a:prstGeom>
          <a:noFill/>
        </p:spPr>
        <p:txBody>
          <a:bodyPr wrap="square" rtlCol="0">
            <a:spAutoFit/>
          </a:bodyPr>
          <a:lstStyle/>
          <a:p>
            <a:pPr algn="ctr"/>
            <a:r>
              <a:rPr lang="en-IE" sz="1400" i="1" dirty="0" smtClean="0"/>
              <a:t>Cooking </a:t>
            </a:r>
            <a:r>
              <a:rPr lang="en-IE" sz="1400" i="1" dirty="0"/>
              <a:t>demonstrations are conducted at PSNP payday sessions by HEWs to show how to prepare optimal complementary food for children under </a:t>
            </a:r>
            <a:r>
              <a:rPr lang="en-IE" sz="1400" i="1" dirty="0" smtClean="0"/>
              <a:t>2 years old</a:t>
            </a:r>
            <a:r>
              <a:rPr lang="en-IE" sz="1400" dirty="0" smtClean="0"/>
              <a:t>. </a:t>
            </a:r>
            <a:r>
              <a:rPr lang="en-US" sz="1400" dirty="0" smtClean="0"/>
              <a:t>Photo by Adele Fox</a:t>
            </a:r>
            <a:endParaRPr lang="en-IE" sz="1400" dirty="0"/>
          </a:p>
        </p:txBody>
      </p:sp>
      <p:pic>
        <p:nvPicPr>
          <p:cNvPr id="11" name="Picture 1" descr="CONCERN_WORLDWIDE"/>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164288" y="13418"/>
            <a:ext cx="1979712" cy="8902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5864311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908720"/>
            <a:ext cx="9144000" cy="72008"/>
          </a:xfrm>
          <a:prstGeom prst="rect">
            <a:avLst/>
          </a:prstGeom>
          <a:solidFill>
            <a:srgbClr val="95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0" y="6552728"/>
            <a:ext cx="9144000" cy="3326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numéro de diapositive 7"/>
          <p:cNvSpPr>
            <a:spLocks noGrp="1"/>
          </p:cNvSpPr>
          <p:nvPr>
            <p:ph type="sldNum" sz="quarter" idx="12"/>
          </p:nvPr>
        </p:nvSpPr>
        <p:spPr>
          <a:xfrm>
            <a:off x="7046912" y="6520259"/>
            <a:ext cx="2133600" cy="365125"/>
          </a:xfrm>
        </p:spPr>
        <p:txBody>
          <a:bodyPr/>
          <a:lstStyle/>
          <a:p>
            <a:fld id="{281EE925-639F-4C58-9CB9-A3576406038A}" type="slidenum">
              <a:rPr lang="fr-FR" smtClean="0">
                <a:solidFill>
                  <a:schemeClr val="bg1"/>
                </a:solidFill>
              </a:rPr>
              <a:pPr/>
              <a:t>9</a:t>
            </a:fld>
            <a:endParaRPr lang="fr-FR" dirty="0">
              <a:solidFill>
                <a:schemeClr val="bg1"/>
              </a:solidFill>
            </a:endParaRPr>
          </a:p>
        </p:txBody>
      </p:sp>
      <p:sp>
        <p:nvSpPr>
          <p:cNvPr id="9" name="Espace réservé du pied de page 8"/>
          <p:cNvSpPr>
            <a:spLocks noGrp="1"/>
          </p:cNvSpPr>
          <p:nvPr>
            <p:ph type="ftr" sz="quarter" idx="11"/>
          </p:nvPr>
        </p:nvSpPr>
        <p:spPr>
          <a:xfrm>
            <a:off x="-36512" y="6520259"/>
            <a:ext cx="9001000" cy="365125"/>
          </a:xfrm>
        </p:spPr>
        <p:txBody>
          <a:bodyPr/>
          <a:lstStyle/>
          <a:p>
            <a:pPr algn="l"/>
            <a:r>
              <a:rPr lang="fr-FR" dirty="0" smtClean="0">
                <a:solidFill>
                  <a:schemeClr val="bg1"/>
                </a:solidFill>
              </a:rPr>
              <a:t>Conférence Internationale contre la malnutrition :  An </a:t>
            </a:r>
            <a:r>
              <a:rPr lang="fr-FR" dirty="0" err="1" smtClean="0">
                <a:solidFill>
                  <a:schemeClr val="bg1"/>
                </a:solidFill>
              </a:rPr>
              <a:t>Integrated</a:t>
            </a:r>
            <a:r>
              <a:rPr lang="fr-FR" dirty="0" smtClean="0">
                <a:solidFill>
                  <a:schemeClr val="bg1"/>
                </a:solidFill>
              </a:rPr>
              <a:t> </a:t>
            </a:r>
            <a:r>
              <a:rPr lang="fr-FR" dirty="0" err="1" smtClean="0">
                <a:solidFill>
                  <a:schemeClr val="bg1"/>
                </a:solidFill>
              </a:rPr>
              <a:t>Approach</a:t>
            </a:r>
            <a:r>
              <a:rPr lang="fr-FR" dirty="0" smtClean="0">
                <a:solidFill>
                  <a:schemeClr val="bg1"/>
                </a:solidFill>
              </a:rPr>
              <a:t> to </a:t>
            </a:r>
            <a:r>
              <a:rPr lang="fr-FR" dirty="0" err="1" smtClean="0">
                <a:solidFill>
                  <a:schemeClr val="bg1"/>
                </a:solidFill>
              </a:rPr>
              <a:t>Improving</a:t>
            </a:r>
            <a:r>
              <a:rPr lang="fr-FR" dirty="0" smtClean="0">
                <a:solidFill>
                  <a:schemeClr val="bg1"/>
                </a:solidFill>
              </a:rPr>
              <a:t> IYCF practices </a:t>
            </a:r>
            <a:endParaRPr lang="fr-FR" dirty="0">
              <a:solidFill>
                <a:schemeClr val="bg1"/>
              </a:solidFill>
            </a:endParaRPr>
          </a:p>
        </p:txBody>
      </p:sp>
      <p:pic>
        <p:nvPicPr>
          <p:cNvPr id="10" name="Picture 2"/>
          <p:cNvPicPr>
            <a:picLocks noChangeAspect="1" noChangeArrowheads="1"/>
          </p:cNvPicPr>
          <p:nvPr/>
        </p:nvPicPr>
        <p:blipFill>
          <a:blip r:embed="rId2" cstate="print"/>
          <a:srcRect/>
          <a:stretch>
            <a:fillRect/>
          </a:stretch>
        </p:blipFill>
        <p:spPr bwMode="auto">
          <a:xfrm>
            <a:off x="179512" y="148596"/>
            <a:ext cx="3456384" cy="549061"/>
          </a:xfrm>
          <a:prstGeom prst="rect">
            <a:avLst/>
          </a:prstGeom>
          <a:noFill/>
          <a:ln w="9525">
            <a:noFill/>
            <a:miter lim="800000"/>
            <a:headEnd/>
            <a:tailEnd/>
          </a:ln>
        </p:spPr>
      </p:pic>
      <p:graphicFrame>
        <p:nvGraphicFramePr>
          <p:cNvPr id="2" name="Table 1"/>
          <p:cNvGraphicFramePr>
            <a:graphicFrameLocks noGrp="1"/>
          </p:cNvGraphicFramePr>
          <p:nvPr>
            <p:extLst>
              <p:ext uri="{D42A27DB-BD31-4B8C-83A1-F6EECF244321}">
                <p14:modId xmlns:p14="http://schemas.microsoft.com/office/powerpoint/2010/main" xmlns="" val="1804982575"/>
              </p:ext>
            </p:extLst>
          </p:nvPr>
        </p:nvGraphicFramePr>
        <p:xfrm>
          <a:off x="345945" y="1708582"/>
          <a:ext cx="8507288" cy="4617279"/>
        </p:xfrm>
        <a:graphic>
          <a:graphicData uri="http://schemas.openxmlformats.org/drawingml/2006/table">
            <a:tbl>
              <a:tblPr>
                <a:tableStyleId>{69CF1AB2-1976-4502-BF36-3FF5EA218861}</a:tableStyleId>
              </a:tblPr>
              <a:tblGrid>
                <a:gridCol w="5765812"/>
                <a:gridCol w="1368152"/>
                <a:gridCol w="1373324"/>
              </a:tblGrid>
              <a:tr h="750191">
                <a:tc>
                  <a:txBody>
                    <a:bodyPr/>
                    <a:lstStyle/>
                    <a:p>
                      <a:pPr algn="ctr">
                        <a:lnSpc>
                          <a:spcPct val="115000"/>
                        </a:lnSpc>
                        <a:spcAft>
                          <a:spcPts val="0"/>
                        </a:spcAft>
                      </a:pPr>
                      <a:r>
                        <a:rPr lang="en-IE" sz="1800" b="1" i="1" dirty="0" smtClean="0">
                          <a:latin typeface="Arial" pitchFamily="34" charset="0"/>
                          <a:cs typeface="Arial" pitchFamily="34" charset="0"/>
                        </a:rPr>
                        <a:t>Key IYCF Practice </a:t>
                      </a:r>
                      <a:endParaRPr lang="en-IE" sz="1800" b="1" i="1" dirty="0">
                        <a:latin typeface="Arial" pitchFamily="34" charset="0"/>
                        <a:ea typeface="Calibri"/>
                        <a:cs typeface="Arial" pitchFamily="34" charset="0"/>
                      </a:endParaRPr>
                    </a:p>
                  </a:txBody>
                  <a:tcPr marL="103430" marR="103430" marT="0" marB="0" anchor="ctr"/>
                </a:tc>
                <a:tc>
                  <a:txBody>
                    <a:bodyPr/>
                    <a:lstStyle/>
                    <a:p>
                      <a:pPr algn="ctr">
                        <a:lnSpc>
                          <a:spcPct val="115000"/>
                        </a:lnSpc>
                        <a:spcAft>
                          <a:spcPts val="0"/>
                        </a:spcAft>
                      </a:pPr>
                      <a:r>
                        <a:rPr lang="en-IE" sz="1800" b="0" i="1" baseline="0" dirty="0" smtClean="0">
                          <a:latin typeface="Arial" pitchFamily="34" charset="0"/>
                          <a:cs typeface="Arial" pitchFamily="34" charset="0"/>
                        </a:rPr>
                        <a:t>Baseline  (Nov 2010)</a:t>
                      </a:r>
                      <a:endParaRPr lang="en-IE" sz="1800" b="0" i="1" dirty="0">
                        <a:latin typeface="Arial" pitchFamily="34" charset="0"/>
                        <a:ea typeface="Calibri"/>
                        <a:cs typeface="Arial" pitchFamily="34" charset="0"/>
                      </a:endParaRPr>
                    </a:p>
                  </a:txBody>
                  <a:tcPr marL="103430" marR="103430" marT="0" marB="0" anchor="ctr"/>
                </a:tc>
                <a:tc>
                  <a:txBody>
                    <a:bodyPr/>
                    <a:lstStyle/>
                    <a:p>
                      <a:pPr algn="ctr">
                        <a:lnSpc>
                          <a:spcPct val="115000"/>
                        </a:lnSpc>
                        <a:spcAft>
                          <a:spcPts val="0"/>
                        </a:spcAft>
                      </a:pPr>
                      <a:r>
                        <a:rPr lang="en-US" sz="1800" b="0" i="1" dirty="0" smtClean="0">
                          <a:latin typeface="Arial" pitchFamily="34" charset="0"/>
                          <a:ea typeface="+mn-ea"/>
                          <a:cs typeface="Arial" pitchFamily="34" charset="0"/>
                        </a:rPr>
                        <a:t>End line </a:t>
                      </a:r>
                      <a:r>
                        <a:rPr lang="en-US" sz="1800" b="0" i="1" baseline="0" dirty="0" smtClean="0">
                          <a:latin typeface="Arial" pitchFamily="34" charset="0"/>
                          <a:ea typeface="+mn-ea"/>
                          <a:cs typeface="Arial" pitchFamily="34" charset="0"/>
                        </a:rPr>
                        <a:t> (Jun  2012)</a:t>
                      </a:r>
                      <a:endParaRPr lang="en-IE" sz="1800" b="0" i="1" dirty="0">
                        <a:latin typeface="Arial" pitchFamily="34" charset="0"/>
                        <a:ea typeface="Calibri"/>
                        <a:cs typeface="Arial" pitchFamily="34" charset="0"/>
                      </a:endParaRPr>
                    </a:p>
                  </a:txBody>
                  <a:tcPr marL="103430" marR="103430" marT="0" marB="0" anchor="ctr"/>
                </a:tc>
              </a:tr>
              <a:tr h="970227">
                <a:tc>
                  <a:txBody>
                    <a:bodyPr/>
                    <a:lstStyle/>
                    <a:p>
                      <a:pPr>
                        <a:spcAft>
                          <a:spcPts val="0"/>
                        </a:spcAft>
                      </a:pPr>
                      <a:r>
                        <a:rPr lang="en-US" sz="1800" b="1" dirty="0" smtClean="0">
                          <a:solidFill>
                            <a:srgbClr val="000000"/>
                          </a:solidFill>
                          <a:latin typeface="Arial" pitchFamily="34" charset="0"/>
                          <a:ea typeface="Calibri"/>
                          <a:cs typeface="Arial" pitchFamily="34" charset="0"/>
                        </a:rPr>
                        <a:t>Early Initiation of breastfeeding: </a:t>
                      </a:r>
                      <a:r>
                        <a:rPr lang="en-US" sz="1800" dirty="0" smtClean="0">
                          <a:solidFill>
                            <a:srgbClr val="000000"/>
                          </a:solidFill>
                          <a:latin typeface="Arial" pitchFamily="34" charset="0"/>
                          <a:ea typeface="Calibri"/>
                          <a:cs typeface="Arial" pitchFamily="34" charset="0"/>
                        </a:rPr>
                        <a:t>Proportion of infants born in the</a:t>
                      </a:r>
                      <a:r>
                        <a:rPr lang="en-US" sz="1800" baseline="0" dirty="0" smtClean="0">
                          <a:solidFill>
                            <a:srgbClr val="000000"/>
                          </a:solidFill>
                          <a:latin typeface="Arial" pitchFamily="34" charset="0"/>
                          <a:ea typeface="Calibri"/>
                          <a:cs typeface="Arial" pitchFamily="34" charset="0"/>
                        </a:rPr>
                        <a:t> last 24 months who were put to the breast within one hour of birth</a:t>
                      </a:r>
                      <a:endParaRPr lang="en-IE" sz="1800" dirty="0">
                        <a:solidFill>
                          <a:srgbClr val="000000"/>
                        </a:solidFill>
                        <a:latin typeface="Arial" pitchFamily="34" charset="0"/>
                        <a:ea typeface="Calibri"/>
                        <a:cs typeface="Arial" pitchFamily="34" charset="0"/>
                      </a:endParaRPr>
                    </a:p>
                  </a:txBody>
                  <a:tcPr marL="103430" marR="103430" marT="0" marB="0" anchor="ctr"/>
                </a:tc>
                <a:tc>
                  <a:txBody>
                    <a:bodyPr/>
                    <a:lstStyle/>
                    <a:p>
                      <a:pPr algn="ctr">
                        <a:lnSpc>
                          <a:spcPct val="115000"/>
                        </a:lnSpc>
                        <a:spcAft>
                          <a:spcPts val="0"/>
                        </a:spcAft>
                      </a:pPr>
                      <a:r>
                        <a:rPr lang="en-US" sz="1800" dirty="0" smtClean="0">
                          <a:solidFill>
                            <a:schemeClr val="tx1"/>
                          </a:solidFill>
                          <a:latin typeface="Arial" pitchFamily="34" charset="0"/>
                          <a:ea typeface="Calibri"/>
                          <a:cs typeface="Arial" pitchFamily="34" charset="0"/>
                        </a:rPr>
                        <a:t>25.8%</a:t>
                      </a:r>
                      <a:endParaRPr lang="en-IE" sz="1800" dirty="0">
                        <a:solidFill>
                          <a:schemeClr val="tx1"/>
                        </a:solidFill>
                        <a:latin typeface="Arial" pitchFamily="34" charset="0"/>
                        <a:ea typeface="Calibri"/>
                        <a:cs typeface="Arial" pitchFamily="34" charset="0"/>
                      </a:endParaRPr>
                    </a:p>
                  </a:txBody>
                  <a:tcPr marL="103430" marR="103430" marT="0" marB="0" anchor="ctr"/>
                </a:tc>
                <a:tc>
                  <a:txBody>
                    <a:bodyPr/>
                    <a:lstStyle/>
                    <a:p>
                      <a:pPr algn="ctr">
                        <a:lnSpc>
                          <a:spcPct val="115000"/>
                        </a:lnSpc>
                        <a:spcAft>
                          <a:spcPts val="0"/>
                        </a:spcAft>
                      </a:pPr>
                      <a:r>
                        <a:rPr lang="en-US" sz="1800" dirty="0" smtClean="0">
                          <a:solidFill>
                            <a:schemeClr val="tx1"/>
                          </a:solidFill>
                          <a:latin typeface="Arial" pitchFamily="34" charset="0"/>
                          <a:ea typeface="Calibri"/>
                          <a:cs typeface="Arial" pitchFamily="34" charset="0"/>
                        </a:rPr>
                        <a:t>75%</a:t>
                      </a:r>
                      <a:endParaRPr lang="en-IE" sz="1800" dirty="0">
                        <a:solidFill>
                          <a:schemeClr val="tx1"/>
                        </a:solidFill>
                        <a:latin typeface="Arial" pitchFamily="34" charset="0"/>
                        <a:ea typeface="Calibri"/>
                        <a:cs typeface="Arial" pitchFamily="34" charset="0"/>
                      </a:endParaRPr>
                    </a:p>
                  </a:txBody>
                  <a:tcPr marL="103430" marR="103430" marT="0" marB="0" anchor="ctr"/>
                </a:tc>
              </a:tr>
              <a:tr h="790053">
                <a:tc>
                  <a:txBody>
                    <a:bodyPr/>
                    <a:lstStyle/>
                    <a:p>
                      <a:pPr>
                        <a:spcAft>
                          <a:spcPts val="0"/>
                        </a:spcAft>
                      </a:pPr>
                      <a:r>
                        <a:rPr lang="en-IE" sz="1800" b="1" dirty="0" smtClean="0">
                          <a:latin typeface="Arial" pitchFamily="34" charset="0"/>
                          <a:cs typeface="Arial" pitchFamily="34" charset="0"/>
                        </a:rPr>
                        <a:t>Exclusive breastfeeding</a:t>
                      </a:r>
                      <a:r>
                        <a:rPr lang="en-IE" sz="1800" dirty="0" smtClean="0">
                          <a:latin typeface="Arial" pitchFamily="34" charset="0"/>
                          <a:cs typeface="Arial" pitchFamily="34" charset="0"/>
                        </a:rPr>
                        <a:t>: Infants aged 0-5 months who are fed exclusively with breast milk</a:t>
                      </a:r>
                      <a:endParaRPr lang="en-IE" sz="1800" dirty="0">
                        <a:solidFill>
                          <a:srgbClr val="000000"/>
                        </a:solidFill>
                        <a:latin typeface="Arial" pitchFamily="34" charset="0"/>
                        <a:ea typeface="Calibri"/>
                        <a:cs typeface="Arial" pitchFamily="34" charset="0"/>
                      </a:endParaRPr>
                    </a:p>
                  </a:txBody>
                  <a:tcPr marL="103430" marR="103430" marT="0" marB="0" anchor="ctr"/>
                </a:tc>
                <a:tc>
                  <a:txBody>
                    <a:bodyPr/>
                    <a:lstStyle/>
                    <a:p>
                      <a:pPr algn="ctr">
                        <a:lnSpc>
                          <a:spcPct val="115000"/>
                        </a:lnSpc>
                        <a:spcAft>
                          <a:spcPts val="0"/>
                        </a:spcAft>
                      </a:pPr>
                      <a:r>
                        <a:rPr lang="en-IE" sz="1800" dirty="0" smtClean="0">
                          <a:solidFill>
                            <a:schemeClr val="tx1"/>
                          </a:solidFill>
                          <a:latin typeface="Arial" pitchFamily="34" charset="0"/>
                          <a:ea typeface="Calibri"/>
                          <a:cs typeface="Arial" pitchFamily="34" charset="0"/>
                        </a:rPr>
                        <a:t>36%</a:t>
                      </a:r>
                      <a:endParaRPr lang="en-IE" sz="1800" dirty="0">
                        <a:solidFill>
                          <a:schemeClr val="tx1"/>
                        </a:solidFill>
                        <a:latin typeface="Arial" pitchFamily="34" charset="0"/>
                        <a:ea typeface="Calibri"/>
                        <a:cs typeface="Arial" pitchFamily="34" charset="0"/>
                      </a:endParaRPr>
                    </a:p>
                  </a:txBody>
                  <a:tcPr marL="103430" marR="103430" marT="0" marB="0" anchor="ctr"/>
                </a:tc>
                <a:tc>
                  <a:txBody>
                    <a:bodyPr/>
                    <a:lstStyle/>
                    <a:p>
                      <a:pPr algn="ctr">
                        <a:lnSpc>
                          <a:spcPct val="115000"/>
                        </a:lnSpc>
                        <a:spcAft>
                          <a:spcPts val="0"/>
                        </a:spcAft>
                      </a:pPr>
                      <a:r>
                        <a:rPr lang="en-US" sz="1800" dirty="0" smtClean="0">
                          <a:solidFill>
                            <a:schemeClr val="tx1"/>
                          </a:solidFill>
                          <a:latin typeface="Arial" pitchFamily="34" charset="0"/>
                          <a:ea typeface="Calibri"/>
                          <a:cs typeface="Arial" pitchFamily="34" charset="0"/>
                        </a:rPr>
                        <a:t>91%</a:t>
                      </a:r>
                      <a:endParaRPr lang="en-IE" sz="1800" dirty="0">
                        <a:solidFill>
                          <a:schemeClr val="tx1"/>
                        </a:solidFill>
                        <a:latin typeface="Arial" pitchFamily="34" charset="0"/>
                        <a:ea typeface="Calibri"/>
                        <a:cs typeface="Arial" pitchFamily="34" charset="0"/>
                      </a:endParaRPr>
                    </a:p>
                  </a:txBody>
                  <a:tcPr marL="103430" marR="103430" marT="0" marB="0" anchor="ctr"/>
                </a:tc>
              </a:tr>
              <a:tr h="1053404">
                <a:tc>
                  <a:txBody>
                    <a:bodyPr/>
                    <a:lstStyle/>
                    <a:p>
                      <a:pPr>
                        <a:spcAft>
                          <a:spcPts val="0"/>
                        </a:spcAft>
                      </a:pPr>
                      <a:r>
                        <a:rPr lang="en-IE" sz="1800" b="1" dirty="0" smtClean="0">
                          <a:latin typeface="Arial" pitchFamily="34" charset="0"/>
                          <a:cs typeface="Arial" pitchFamily="34" charset="0"/>
                        </a:rPr>
                        <a:t>Minimum dietary diversity</a:t>
                      </a:r>
                      <a:r>
                        <a:rPr lang="en-IE" sz="1800" dirty="0" smtClean="0">
                          <a:latin typeface="Arial" pitchFamily="34" charset="0"/>
                          <a:cs typeface="Arial" pitchFamily="34" charset="0"/>
                        </a:rPr>
                        <a:t>: Children </a:t>
                      </a:r>
                      <a:r>
                        <a:rPr lang="en-IE" sz="1800" dirty="0">
                          <a:latin typeface="Arial" pitchFamily="34" charset="0"/>
                          <a:cs typeface="Arial" pitchFamily="34" charset="0"/>
                        </a:rPr>
                        <a:t>aged </a:t>
                      </a:r>
                      <a:r>
                        <a:rPr lang="en-IE" sz="1800" dirty="0" smtClean="0">
                          <a:latin typeface="Arial" pitchFamily="34" charset="0"/>
                          <a:cs typeface="Arial" pitchFamily="34" charset="0"/>
                        </a:rPr>
                        <a:t>6–24</a:t>
                      </a:r>
                      <a:r>
                        <a:rPr lang="en-IE" sz="1800" baseline="0" dirty="0" smtClean="0">
                          <a:latin typeface="Arial" pitchFamily="34" charset="0"/>
                          <a:cs typeface="Arial" pitchFamily="34" charset="0"/>
                        </a:rPr>
                        <a:t> </a:t>
                      </a:r>
                      <a:r>
                        <a:rPr lang="en-IE" sz="1800" dirty="0" smtClean="0">
                          <a:latin typeface="Arial" pitchFamily="34" charset="0"/>
                          <a:cs typeface="Arial" pitchFamily="34" charset="0"/>
                        </a:rPr>
                        <a:t>months </a:t>
                      </a:r>
                      <a:r>
                        <a:rPr lang="en-IE" sz="1800" dirty="0">
                          <a:latin typeface="Arial" pitchFamily="34" charset="0"/>
                          <a:cs typeface="Arial" pitchFamily="34" charset="0"/>
                        </a:rPr>
                        <a:t>who receive foods from four or more food groups  </a:t>
                      </a:r>
                      <a:endParaRPr lang="en-IE" sz="1800" dirty="0">
                        <a:solidFill>
                          <a:srgbClr val="000000"/>
                        </a:solidFill>
                        <a:latin typeface="Arial" pitchFamily="34" charset="0"/>
                        <a:ea typeface="Calibri"/>
                        <a:cs typeface="Arial" pitchFamily="34" charset="0"/>
                      </a:endParaRPr>
                    </a:p>
                  </a:txBody>
                  <a:tcPr marL="103430" marR="103430" marT="0" marB="0" anchor="ctr"/>
                </a:tc>
                <a:tc>
                  <a:txBody>
                    <a:bodyPr/>
                    <a:lstStyle/>
                    <a:p>
                      <a:pPr algn="ctr">
                        <a:lnSpc>
                          <a:spcPct val="115000"/>
                        </a:lnSpc>
                        <a:spcAft>
                          <a:spcPts val="0"/>
                        </a:spcAft>
                      </a:pPr>
                      <a:r>
                        <a:rPr lang="en-IE" sz="1800" dirty="0" smtClean="0">
                          <a:solidFill>
                            <a:schemeClr val="tx1"/>
                          </a:solidFill>
                          <a:latin typeface="Arial" pitchFamily="34" charset="0"/>
                          <a:ea typeface="Calibri"/>
                          <a:cs typeface="Arial" pitchFamily="34" charset="0"/>
                        </a:rPr>
                        <a:t>13%</a:t>
                      </a:r>
                      <a:endParaRPr lang="en-IE" sz="1800" dirty="0">
                        <a:solidFill>
                          <a:schemeClr val="tx1"/>
                        </a:solidFill>
                        <a:latin typeface="Arial" pitchFamily="34" charset="0"/>
                        <a:ea typeface="Calibri"/>
                        <a:cs typeface="Arial" pitchFamily="34" charset="0"/>
                      </a:endParaRPr>
                    </a:p>
                  </a:txBody>
                  <a:tcPr marL="103430" marR="103430" marT="0" marB="0" anchor="ctr"/>
                </a:tc>
                <a:tc>
                  <a:txBody>
                    <a:bodyPr/>
                    <a:lstStyle/>
                    <a:p>
                      <a:pPr algn="ctr">
                        <a:lnSpc>
                          <a:spcPct val="115000"/>
                        </a:lnSpc>
                        <a:spcAft>
                          <a:spcPts val="0"/>
                        </a:spcAft>
                      </a:pPr>
                      <a:r>
                        <a:rPr lang="en-US" sz="1800" dirty="0" smtClean="0">
                          <a:solidFill>
                            <a:srgbClr val="FF0000"/>
                          </a:solidFill>
                          <a:latin typeface="Arial" pitchFamily="34" charset="0"/>
                          <a:ea typeface="Calibri"/>
                          <a:cs typeface="Arial" pitchFamily="34" charset="0"/>
                        </a:rPr>
                        <a:t>36%</a:t>
                      </a:r>
                      <a:endParaRPr lang="en-IE" sz="1800" dirty="0">
                        <a:solidFill>
                          <a:srgbClr val="FF0000"/>
                        </a:solidFill>
                        <a:latin typeface="Arial" pitchFamily="34" charset="0"/>
                        <a:ea typeface="Calibri"/>
                        <a:cs typeface="Arial" pitchFamily="34" charset="0"/>
                      </a:endParaRPr>
                    </a:p>
                  </a:txBody>
                  <a:tcPr marL="103430" marR="103430" marT="0" marB="0" anchor="ctr"/>
                </a:tc>
              </a:tr>
              <a:tr h="1053404">
                <a:tc>
                  <a:txBody>
                    <a:bodyPr/>
                    <a:lstStyle/>
                    <a:p>
                      <a:pPr>
                        <a:spcAft>
                          <a:spcPts val="0"/>
                        </a:spcAft>
                      </a:pPr>
                      <a:r>
                        <a:rPr lang="en-IE" sz="1800" b="1" dirty="0" smtClean="0">
                          <a:latin typeface="Arial" pitchFamily="34" charset="0"/>
                          <a:cs typeface="Arial" pitchFamily="34" charset="0"/>
                        </a:rPr>
                        <a:t>Meal frequency</a:t>
                      </a:r>
                      <a:r>
                        <a:rPr lang="en-IE" sz="1800" dirty="0" smtClean="0">
                          <a:latin typeface="Arial" pitchFamily="34" charset="0"/>
                          <a:cs typeface="Arial" pitchFamily="34" charset="0"/>
                        </a:rPr>
                        <a:t>: Children aged 6–24 </a:t>
                      </a:r>
                      <a:r>
                        <a:rPr lang="en-IE" sz="1800" dirty="0">
                          <a:latin typeface="Arial" pitchFamily="34" charset="0"/>
                          <a:cs typeface="Arial" pitchFamily="34" charset="0"/>
                        </a:rPr>
                        <a:t>months </a:t>
                      </a:r>
                      <a:r>
                        <a:rPr lang="en-IE" sz="1800" dirty="0" smtClean="0">
                          <a:latin typeface="Arial" pitchFamily="34" charset="0"/>
                          <a:cs typeface="Arial" pitchFamily="34" charset="0"/>
                        </a:rPr>
                        <a:t>who receive/are fed the </a:t>
                      </a:r>
                      <a:r>
                        <a:rPr lang="en-IE" sz="1800" dirty="0">
                          <a:latin typeface="Arial" pitchFamily="34" charset="0"/>
                          <a:cs typeface="Arial" pitchFamily="34" charset="0"/>
                        </a:rPr>
                        <a:t>minimum </a:t>
                      </a:r>
                      <a:r>
                        <a:rPr lang="en-IE" sz="1800" dirty="0" smtClean="0">
                          <a:latin typeface="Arial" pitchFamily="34" charset="0"/>
                          <a:cs typeface="Arial" pitchFamily="34" charset="0"/>
                        </a:rPr>
                        <a:t>recommended number </a:t>
                      </a:r>
                      <a:r>
                        <a:rPr lang="en-IE" sz="1800" dirty="0">
                          <a:latin typeface="Arial" pitchFamily="34" charset="0"/>
                          <a:cs typeface="Arial" pitchFamily="34" charset="0"/>
                        </a:rPr>
                        <a:t>of </a:t>
                      </a:r>
                      <a:r>
                        <a:rPr lang="en-IE" sz="1800" dirty="0" smtClean="0">
                          <a:latin typeface="Arial" pitchFamily="34" charset="0"/>
                          <a:cs typeface="Arial" pitchFamily="34" charset="0"/>
                        </a:rPr>
                        <a:t>meals per</a:t>
                      </a:r>
                      <a:r>
                        <a:rPr lang="en-IE" sz="1800" baseline="0" dirty="0" smtClean="0">
                          <a:latin typeface="Arial" pitchFamily="34" charset="0"/>
                          <a:cs typeface="Arial" pitchFamily="34" charset="0"/>
                        </a:rPr>
                        <a:t> day</a:t>
                      </a:r>
                      <a:endParaRPr lang="en-IE" sz="1800" dirty="0">
                        <a:solidFill>
                          <a:srgbClr val="000000"/>
                        </a:solidFill>
                        <a:latin typeface="Arial" pitchFamily="34" charset="0"/>
                        <a:ea typeface="Calibri"/>
                        <a:cs typeface="Arial" pitchFamily="34" charset="0"/>
                      </a:endParaRPr>
                    </a:p>
                  </a:txBody>
                  <a:tcPr marL="103430" marR="103430" marT="0" marB="0" anchor="ctr"/>
                </a:tc>
                <a:tc>
                  <a:txBody>
                    <a:bodyPr/>
                    <a:lstStyle/>
                    <a:p>
                      <a:pPr algn="ctr">
                        <a:lnSpc>
                          <a:spcPct val="115000"/>
                        </a:lnSpc>
                        <a:spcAft>
                          <a:spcPts val="0"/>
                        </a:spcAft>
                      </a:pPr>
                      <a:r>
                        <a:rPr lang="en-IE" sz="1800" dirty="0" smtClean="0">
                          <a:solidFill>
                            <a:schemeClr val="tx1"/>
                          </a:solidFill>
                          <a:latin typeface="Arial" pitchFamily="34" charset="0"/>
                          <a:ea typeface="Calibri"/>
                          <a:cs typeface="Arial" pitchFamily="34" charset="0"/>
                        </a:rPr>
                        <a:t>58%</a:t>
                      </a:r>
                      <a:endParaRPr lang="en-IE" sz="1800" dirty="0">
                        <a:solidFill>
                          <a:schemeClr val="tx1"/>
                        </a:solidFill>
                        <a:latin typeface="Arial" pitchFamily="34" charset="0"/>
                        <a:ea typeface="Calibri"/>
                        <a:cs typeface="Arial" pitchFamily="34" charset="0"/>
                      </a:endParaRPr>
                    </a:p>
                  </a:txBody>
                  <a:tcPr marL="103430" marR="103430" marT="0" marB="0" anchor="ctr"/>
                </a:tc>
                <a:tc>
                  <a:txBody>
                    <a:bodyPr/>
                    <a:lstStyle/>
                    <a:p>
                      <a:pPr algn="ctr">
                        <a:lnSpc>
                          <a:spcPct val="115000"/>
                        </a:lnSpc>
                        <a:spcAft>
                          <a:spcPts val="0"/>
                        </a:spcAft>
                      </a:pPr>
                      <a:r>
                        <a:rPr lang="en-US" sz="1800" dirty="0" smtClean="0">
                          <a:solidFill>
                            <a:schemeClr val="tx1"/>
                          </a:solidFill>
                          <a:latin typeface="Arial" pitchFamily="34" charset="0"/>
                          <a:ea typeface="Calibri"/>
                          <a:cs typeface="Arial" pitchFamily="34" charset="0"/>
                        </a:rPr>
                        <a:t>74%</a:t>
                      </a:r>
                      <a:endParaRPr lang="en-IE" sz="1800" dirty="0">
                        <a:solidFill>
                          <a:schemeClr val="tx1"/>
                        </a:solidFill>
                        <a:latin typeface="Arial" pitchFamily="34" charset="0"/>
                        <a:ea typeface="Calibri"/>
                        <a:cs typeface="Arial" pitchFamily="34" charset="0"/>
                      </a:endParaRPr>
                    </a:p>
                  </a:txBody>
                  <a:tcPr marL="103430" marR="103430" marT="0" marB="0" anchor="ctr"/>
                </a:tc>
              </a:tr>
            </a:tbl>
          </a:graphicData>
        </a:graphic>
      </p:graphicFrame>
      <p:sp>
        <p:nvSpPr>
          <p:cNvPr id="3" name="TextBox 2"/>
          <p:cNvSpPr txBox="1"/>
          <p:nvPr/>
        </p:nvSpPr>
        <p:spPr>
          <a:xfrm>
            <a:off x="323528" y="1124744"/>
            <a:ext cx="8064896" cy="461665"/>
          </a:xfrm>
          <a:prstGeom prst="rect">
            <a:avLst/>
          </a:prstGeom>
          <a:noFill/>
        </p:spPr>
        <p:txBody>
          <a:bodyPr wrap="square" rtlCol="0">
            <a:spAutoFit/>
          </a:bodyPr>
          <a:lstStyle/>
          <a:p>
            <a:r>
              <a:rPr lang="en-US" sz="2400" b="1" dirty="0" smtClean="0">
                <a:solidFill>
                  <a:srgbClr val="00B0F0"/>
                </a:solidFill>
              </a:rPr>
              <a:t>Results: Improvements in IYCF </a:t>
            </a:r>
            <a:r>
              <a:rPr lang="en-US" sz="2400" b="1" dirty="0" err="1" smtClean="0">
                <a:solidFill>
                  <a:srgbClr val="00B0F0"/>
                </a:solidFill>
              </a:rPr>
              <a:t>behaviour</a:t>
            </a:r>
            <a:endParaRPr lang="en-IE" sz="2400" b="1" dirty="0">
              <a:solidFill>
                <a:srgbClr val="00B0F0"/>
              </a:solidFill>
            </a:endParaRPr>
          </a:p>
        </p:txBody>
      </p:sp>
      <p:pic>
        <p:nvPicPr>
          <p:cNvPr id="11" name="Picture 1" descr="CONCERN_WORLDWIDE"/>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164288" y="13418"/>
            <a:ext cx="1979712" cy="8902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48993901"/>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2443</TotalTime>
  <Words>1977</Words>
  <Application>Microsoft Office PowerPoint</Application>
  <PresentationFormat>Affichage à l'écran (4:3)</PresentationFormat>
  <Paragraphs>217</Paragraphs>
  <Slides>15</Slides>
  <Notes>9</Notes>
  <HiddenSlides>0</HiddenSlides>
  <MMClips>0</MMClips>
  <ScaleCrop>false</ScaleCrop>
  <HeadingPairs>
    <vt:vector size="4" baseType="variant">
      <vt:variant>
        <vt:lpstr>Thème</vt:lpstr>
      </vt:variant>
      <vt:variant>
        <vt:i4>1</vt:i4>
      </vt:variant>
      <vt:variant>
        <vt:lpstr>Titres des diapositives</vt:lpstr>
      </vt:variant>
      <vt:variant>
        <vt:i4>15</vt:i4>
      </vt:variant>
    </vt:vector>
  </HeadingPairs>
  <TitlesOfParts>
    <vt:vector size="16" baseType="lpstr">
      <vt:lpstr>Thème Office</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vector>
  </TitlesOfParts>
  <Company>UNICEF France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gdruhen</dc:creator>
  <cp:lastModifiedBy>ahelali</cp:lastModifiedBy>
  <cp:revision>120</cp:revision>
  <dcterms:created xsi:type="dcterms:W3CDTF">2013-04-16T12:02:01Z</dcterms:created>
  <dcterms:modified xsi:type="dcterms:W3CDTF">2013-05-13T17:29:29Z</dcterms:modified>
</cp:coreProperties>
</file>